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6" r:id="rId4"/>
    <p:sldMasterId id="2147483669" r:id="rId5"/>
  </p:sldMasterIdLst>
  <p:notesMasterIdLst>
    <p:notesMasterId r:id="rId35"/>
  </p:notesMasterIdLst>
  <p:sldIdLst>
    <p:sldId id="257" r:id="rId6"/>
    <p:sldId id="278" r:id="rId7"/>
    <p:sldId id="285" r:id="rId8"/>
    <p:sldId id="271" r:id="rId9"/>
    <p:sldId id="268" r:id="rId10"/>
    <p:sldId id="260" r:id="rId11"/>
    <p:sldId id="263" r:id="rId12"/>
    <p:sldId id="295" r:id="rId13"/>
    <p:sldId id="282" r:id="rId14"/>
    <p:sldId id="283" r:id="rId15"/>
    <p:sldId id="277" r:id="rId16"/>
    <p:sldId id="296" r:id="rId17"/>
    <p:sldId id="258" r:id="rId18"/>
    <p:sldId id="267" r:id="rId19"/>
    <p:sldId id="270" r:id="rId20"/>
    <p:sldId id="269" r:id="rId21"/>
    <p:sldId id="266" r:id="rId22"/>
    <p:sldId id="290" r:id="rId23"/>
    <p:sldId id="292" r:id="rId24"/>
    <p:sldId id="300" r:id="rId25"/>
    <p:sldId id="298" r:id="rId26"/>
    <p:sldId id="301" r:id="rId27"/>
    <p:sldId id="293" r:id="rId28"/>
    <p:sldId id="297" r:id="rId29"/>
    <p:sldId id="291" r:id="rId30"/>
    <p:sldId id="294" r:id="rId31"/>
    <p:sldId id="302" r:id="rId32"/>
    <p:sldId id="299" r:id="rId33"/>
    <p:sldId id="288" r:id="rId34"/>
  </p:sldIdLst>
  <p:sldSz cx="12192000" cy="6858000"/>
  <p:notesSz cx="6858000" cy="9144000"/>
  <p:defaultTextStyle>
    <a:defPPr>
      <a:defRPr lang="pl-PL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A46E4CA-8C68-5345-BE4B-75DFB1C147D8}" v="11" dt="2025-06-11T17:51:14.75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10" autoAdjust="0"/>
    <p:restoredTop sz="94662"/>
  </p:normalViewPr>
  <p:slideViewPr>
    <p:cSldViewPr snapToGrid="0">
      <p:cViewPr varScale="1">
        <p:scale>
          <a:sx n="109" d="100"/>
          <a:sy n="109" d="100"/>
        </p:scale>
        <p:origin x="46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ableStyles" Target="tableStyles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" name="Google Shape;18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None/>
            </a:pPr>
            <a:endParaRPr lang="en-US"/>
          </a:p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endParaRPr lang="pl-PL"/>
          </a:p>
        </p:txBody>
      </p:sp>
      <p:sp>
        <p:nvSpPr>
          <p:cNvPr id="54" name="Google Shape;5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278 z 331 znajduje się fizycznie</a:t>
            </a:r>
          </a:p>
          <a:p>
            <a:r>
              <a:rPr lang="pl-PL" dirty="0"/>
              <a:t>Ze 162 udało się pobrać próbki do analizy</a:t>
            </a:r>
          </a:p>
        </p:txBody>
      </p:sp>
    </p:spTree>
    <p:extLst>
      <p:ext uri="{BB962C8B-B14F-4D97-AF65-F5344CB8AC3E}">
        <p14:creationId xmlns:p14="http://schemas.microsoft.com/office/powerpoint/2010/main" val="39327859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 err="1"/>
              <a:t>Perfluoro</a:t>
            </a:r>
            <a:r>
              <a:rPr lang="pl-PL" dirty="0"/>
              <a:t> alkilowe z 36 punktów w obrębie Krakowa</a:t>
            </a:r>
          </a:p>
        </p:txBody>
      </p:sp>
    </p:spTree>
    <p:extLst>
      <p:ext uri="{BB962C8B-B14F-4D97-AF65-F5344CB8AC3E}">
        <p14:creationId xmlns:p14="http://schemas.microsoft.com/office/powerpoint/2010/main" val="34858668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None/>
            </a:pPr>
            <a:endParaRPr lang="en-US"/>
          </a:p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endParaRPr lang="pl-PL"/>
          </a:p>
        </p:txBody>
      </p:sp>
      <p:sp>
        <p:nvSpPr>
          <p:cNvPr id="54" name="Google Shape;5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992740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pl-PL" sz="1100" dirty="0"/>
              <a:t>to grupa metali o gęstości większej niż 5 g/cm³. Do najczęściej spotykanych metali ciężkich zalicza się ołów (Pb), rtęć (Hg), kadm (Cd), chrom (Cr), nikiel (Ni) i miedź (Cu).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3082643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761041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pl-PL" sz="1100" dirty="0">
                <a:latin typeface="+mn-lt"/>
              </a:rPr>
              <a:t>Plastik jest uznawany za poważne zanieczyszczenie środowiska, głównie ze względu na jego długi czas rozkładu. Plastikowe odpady mogą przetrwać w środowisku naturalnym przez setki, a nawet tysiące lat.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pl-PL" sz="1100" dirty="0">
                <a:solidFill>
                  <a:srgbClr val="212529"/>
                </a:solidFill>
                <a:latin typeface="+mn-lt"/>
              </a:rPr>
              <a:t>Plastik w sensie chemicznym jest syntetycznym materiałem polimerowym.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lang="pl-PL" sz="1100" dirty="0">
              <a:latin typeface="+mn-l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2" name="Google Shape;7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pl-PL" sz="1100" dirty="0" err="1"/>
              <a:t>Mikroplastik</a:t>
            </a:r>
            <a:r>
              <a:rPr lang="pl-PL" sz="1100" dirty="0"/>
              <a:t> to drobne, mniejsze niż 5 mm cząsteczki zdegradowanego plastiku, które mogą zostać wchłonięte przez organizmy żywe.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2" name="Google Shape;7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889842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5211307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6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pl-PL" sz="1100" dirty="0"/>
              <a:t>Jeżeli składowiska odpadów mają nieodpowiednio zabezpieczone </a:t>
            </a:r>
            <a:br>
              <a:rPr lang="pl-PL" sz="1100" dirty="0"/>
            </a:br>
            <a:r>
              <a:rPr lang="pl-PL" sz="1100" dirty="0"/>
              <a:t>i uszczelnione podłoże, to może dochodzić do przesiąkania odcieków do gleby i wód podziemnych.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0647613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49616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97" indent="0" algn="ctr">
              <a:buNone/>
              <a:defRPr sz="2000"/>
            </a:lvl2pPr>
            <a:lvl3pPr marL="914394" indent="0" algn="ctr">
              <a:buNone/>
              <a:defRPr sz="1800"/>
            </a:lvl3pPr>
            <a:lvl4pPr marL="1371591" indent="0" algn="ctr">
              <a:buNone/>
              <a:defRPr sz="1600"/>
            </a:lvl4pPr>
            <a:lvl5pPr marL="1828789" indent="0" algn="ctr">
              <a:buNone/>
              <a:defRPr sz="1600"/>
            </a:lvl5pPr>
            <a:lvl6pPr marL="2285986" indent="0" algn="ctr">
              <a:buNone/>
              <a:defRPr sz="1600"/>
            </a:lvl6pPr>
            <a:lvl7pPr marL="2743183" indent="0" algn="ctr">
              <a:buNone/>
              <a:defRPr sz="1600"/>
            </a:lvl7pPr>
            <a:lvl8pPr marL="3200380" indent="0" algn="ctr">
              <a:buNone/>
              <a:defRPr sz="1600"/>
            </a:lvl8pPr>
            <a:lvl9pPr marL="3657577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ACA2E8-E81D-5131-3EC8-9C8DE8548E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2D5C7-9792-6541-9717-E591540D0FC5}" type="datetimeFigureOut">
              <a:rPr lang="en-US"/>
              <a:pPr>
                <a:defRPr/>
              </a:pPr>
              <a:t>6/11/25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A77210-C7E5-CC8F-3291-210A13EA0B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F29142-20DA-B05B-A9DF-3FF20305A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4E3469-3624-B54F-97F6-36DBE3403E14}" type="slidenum">
              <a:rPr lang="en-US" altLang="pl-PL"/>
              <a:pPr/>
              <a:t>‹#›</a:t>
            </a:fld>
            <a:endParaRPr lang="en-US" altLang="pl-PL"/>
          </a:p>
        </p:txBody>
      </p:sp>
    </p:spTree>
    <p:extLst>
      <p:ext uri="{BB962C8B-B14F-4D97-AF65-F5344CB8AC3E}">
        <p14:creationId xmlns:p14="http://schemas.microsoft.com/office/powerpoint/2010/main" val="2674129256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A75278-857B-BA69-0E49-42E5FEEB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D874D-B341-C34D-9909-56641D5BB2E2}" type="datetimeFigureOut">
              <a:rPr lang="en-US"/>
              <a:pPr>
                <a:defRPr/>
              </a:pPr>
              <a:t>6/11/25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1BFE86-6DD8-49B6-AA75-B0F2A40D9D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9D875B-B88E-13C5-F5EC-BE5EF7ABCA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A30BF4-D3B3-F04A-93DF-9D9DF9A3BE16}" type="slidenum">
              <a:rPr lang="en-US" altLang="pl-PL"/>
              <a:pPr/>
              <a:t>‹#›</a:t>
            </a:fld>
            <a:endParaRPr lang="en-US" altLang="pl-PL"/>
          </a:p>
        </p:txBody>
      </p:sp>
    </p:spTree>
    <p:extLst>
      <p:ext uri="{BB962C8B-B14F-4D97-AF65-F5344CB8AC3E}">
        <p14:creationId xmlns:p14="http://schemas.microsoft.com/office/powerpoint/2010/main" val="581243061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DBA172-0E73-B8EC-F0AB-DFB0EE3E79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CAD941-7674-914F-960D-E2F72AF00132}" type="datetimeFigureOut">
              <a:rPr lang="en-US"/>
              <a:pPr>
                <a:defRPr/>
              </a:pPr>
              <a:t>6/11/25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98BDCC-5A97-3584-5C6C-C8F879B73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DB1884-6458-1878-0B21-B80139DB5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EB1C12-6016-B64F-9F94-833AAF5077AA}" type="slidenum">
              <a:rPr lang="en-US" altLang="pl-PL"/>
              <a:pPr/>
              <a:t>‹#›</a:t>
            </a:fld>
            <a:endParaRPr lang="en-US" altLang="pl-PL"/>
          </a:p>
        </p:txBody>
      </p:sp>
    </p:spTree>
    <p:extLst>
      <p:ext uri="{BB962C8B-B14F-4D97-AF65-F5344CB8AC3E}">
        <p14:creationId xmlns:p14="http://schemas.microsoft.com/office/powerpoint/2010/main" val="1178649832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re seul">
  <p:cSld name="2_Titre seul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3"/>
          <p:cNvSpPr txBox="1">
            <a:spLocks noGrp="1"/>
          </p:cNvSpPr>
          <p:nvPr>
            <p:ph type="title"/>
          </p:nvPr>
        </p:nvSpPr>
        <p:spPr>
          <a:xfrm>
            <a:off x="493734" y="509174"/>
            <a:ext cx="7090800" cy="163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21E1F"/>
              </a:buClr>
              <a:buSzPts val="5200"/>
              <a:buFont typeface="Arial"/>
              <a:buNone/>
              <a:defRPr sz="5200">
                <a:solidFill>
                  <a:srgbClr val="221E1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148732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97" indent="0" algn="ctr">
              <a:buNone/>
              <a:defRPr sz="2000"/>
            </a:lvl2pPr>
            <a:lvl3pPr marL="914394" indent="0" algn="ctr">
              <a:buNone/>
              <a:defRPr sz="1800"/>
            </a:lvl3pPr>
            <a:lvl4pPr marL="1371591" indent="0" algn="ctr">
              <a:buNone/>
              <a:defRPr sz="1600"/>
            </a:lvl4pPr>
            <a:lvl5pPr marL="1828789" indent="0" algn="ctr">
              <a:buNone/>
              <a:defRPr sz="1600"/>
            </a:lvl5pPr>
            <a:lvl6pPr marL="2285986" indent="0" algn="ctr">
              <a:buNone/>
              <a:defRPr sz="1600"/>
            </a:lvl6pPr>
            <a:lvl7pPr marL="2743183" indent="0" algn="ctr">
              <a:buNone/>
              <a:defRPr sz="1600"/>
            </a:lvl7pPr>
            <a:lvl8pPr marL="3200380" indent="0" algn="ctr">
              <a:buNone/>
              <a:defRPr sz="1600"/>
            </a:lvl8pPr>
            <a:lvl9pPr marL="3657577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A6C5FE-2FE4-00B0-06C6-799EB4C3FC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679FB-7D8A-0B43-9282-D6E6807909A6}" type="datetimeFigureOut">
              <a:rPr lang="en-US"/>
              <a:pPr>
                <a:defRPr/>
              </a:pPr>
              <a:t>6/11/25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4AB44A-B979-BD83-0E34-9501C528B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471935-B911-5D1D-04D4-6361AFEC1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A8778B-B97F-4348-BE7E-8E5DAFDAC198}" type="slidenum">
              <a:rPr lang="en-US" altLang="pl-PL"/>
              <a:pPr/>
              <a:t>‹#›</a:t>
            </a:fld>
            <a:endParaRPr lang="en-US" altLang="pl-PL"/>
          </a:p>
        </p:txBody>
      </p:sp>
    </p:spTree>
    <p:extLst>
      <p:ext uri="{BB962C8B-B14F-4D97-AF65-F5344CB8AC3E}">
        <p14:creationId xmlns:p14="http://schemas.microsoft.com/office/powerpoint/2010/main" val="25115703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9BC3AA-CF19-3A7F-1EA4-9725DFC76C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DC83A-FFA2-0148-88BA-2A5DC8EBA137}" type="datetimeFigureOut">
              <a:rPr lang="en-US"/>
              <a:pPr>
                <a:defRPr/>
              </a:pPr>
              <a:t>6/11/25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460BDB-A1BE-CBD8-9C5C-F4FFACB02E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44DC9F-EABA-D0A9-F4B6-3783036CE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756E52-AE7C-6D41-96E8-3E338DD02D2D}" type="slidenum">
              <a:rPr lang="en-US" altLang="pl-PL"/>
              <a:pPr/>
              <a:t>‹#›</a:t>
            </a:fld>
            <a:endParaRPr lang="en-US" altLang="pl-PL"/>
          </a:p>
        </p:txBody>
      </p:sp>
    </p:spTree>
    <p:extLst>
      <p:ext uri="{BB962C8B-B14F-4D97-AF65-F5344CB8AC3E}">
        <p14:creationId xmlns:p14="http://schemas.microsoft.com/office/powerpoint/2010/main" val="7658274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9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9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1F59C0-4E66-FFB8-DFF1-2158661706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D1091D-E6DB-194A-8DC0-0F803E389CAC}" type="datetimeFigureOut">
              <a:rPr lang="en-US"/>
              <a:pPr>
                <a:defRPr/>
              </a:pPr>
              <a:t>6/11/25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F32099-97F4-41EF-68B5-7E6A419E2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049E02-7049-775F-846C-0EB856591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3553AF-8D90-3244-B39B-D827278BD518}" type="slidenum">
              <a:rPr lang="en-US" altLang="pl-PL"/>
              <a:pPr/>
              <a:t>‹#›</a:t>
            </a:fld>
            <a:endParaRPr lang="en-US" altLang="pl-PL"/>
          </a:p>
        </p:txBody>
      </p:sp>
    </p:spTree>
    <p:extLst>
      <p:ext uri="{BB962C8B-B14F-4D97-AF65-F5344CB8AC3E}">
        <p14:creationId xmlns:p14="http://schemas.microsoft.com/office/powerpoint/2010/main" val="33775765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8BA33CD-E209-6C13-AA4D-0B733A02D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EFB3C7-C055-5546-B24D-CBFAED6E1AF1}" type="datetimeFigureOut">
              <a:rPr lang="en-US"/>
              <a:pPr>
                <a:defRPr/>
              </a:pPr>
              <a:t>6/11/25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3DE8413-1909-3ACE-2E61-3606D26A0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A42B6C8-3E5B-2179-E812-E64998A03D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6F7E74-7842-574E-B290-3B14C1A64589}" type="slidenum">
              <a:rPr lang="en-US" altLang="pl-PL"/>
              <a:pPr/>
              <a:t>‹#›</a:t>
            </a:fld>
            <a:endParaRPr lang="en-US" altLang="pl-PL"/>
          </a:p>
        </p:txBody>
      </p:sp>
    </p:spTree>
    <p:extLst>
      <p:ext uri="{BB962C8B-B14F-4D97-AF65-F5344CB8AC3E}">
        <p14:creationId xmlns:p14="http://schemas.microsoft.com/office/powerpoint/2010/main" val="24694095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4" indent="0">
              <a:buNone/>
              <a:defRPr sz="1800" b="1"/>
            </a:lvl3pPr>
            <a:lvl4pPr marL="1371591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6" indent="0">
              <a:buNone/>
              <a:defRPr sz="1600" b="1"/>
            </a:lvl6pPr>
            <a:lvl7pPr marL="2743183" indent="0">
              <a:buNone/>
              <a:defRPr sz="1600" b="1"/>
            </a:lvl7pPr>
            <a:lvl8pPr marL="3200380" indent="0">
              <a:buNone/>
              <a:defRPr sz="1600" b="1"/>
            </a:lvl8pPr>
            <a:lvl9pPr marL="3657577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4" indent="0">
              <a:buNone/>
              <a:defRPr sz="1800" b="1"/>
            </a:lvl3pPr>
            <a:lvl4pPr marL="1371591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6" indent="0">
              <a:buNone/>
              <a:defRPr sz="1600" b="1"/>
            </a:lvl6pPr>
            <a:lvl7pPr marL="2743183" indent="0">
              <a:buNone/>
              <a:defRPr sz="1600" b="1"/>
            </a:lvl7pPr>
            <a:lvl8pPr marL="3200380" indent="0">
              <a:buNone/>
              <a:defRPr sz="1600" b="1"/>
            </a:lvl8pPr>
            <a:lvl9pPr marL="3657577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2EDF764-6E83-CC4C-A35A-1615E35F47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C05087-DA4E-0242-B5B2-C928FA7E4976}" type="datetimeFigureOut">
              <a:rPr lang="en-US"/>
              <a:pPr>
                <a:defRPr/>
              </a:pPr>
              <a:t>6/11/25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BABAF18-57E8-914A-8BF4-14146B8D1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02E2344-BC6A-3F68-2D78-46F3DD9223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8919AA-A2B5-E148-8AD9-E2D54F6D8AAD}" type="slidenum">
              <a:rPr lang="en-US" altLang="pl-PL"/>
              <a:pPr/>
              <a:t>‹#›</a:t>
            </a:fld>
            <a:endParaRPr lang="en-US" altLang="pl-PL"/>
          </a:p>
        </p:txBody>
      </p:sp>
    </p:spTree>
    <p:extLst>
      <p:ext uri="{BB962C8B-B14F-4D97-AF65-F5344CB8AC3E}">
        <p14:creationId xmlns:p14="http://schemas.microsoft.com/office/powerpoint/2010/main" val="10021584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F780A343-D27D-8EE9-5B5D-86526AC95B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817AB-8F9E-6948-BA0E-1C7918633D20}" type="datetimeFigureOut">
              <a:rPr lang="en-US"/>
              <a:pPr>
                <a:defRPr/>
              </a:pPr>
              <a:t>6/11/25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C8648A0-38BF-CB81-406F-FB9D2D543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7864860-B5F7-056D-139A-031BBB482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C5A5B0-4512-CC45-9B9A-1D620375006D}" type="slidenum">
              <a:rPr lang="en-US" altLang="pl-PL"/>
              <a:pPr/>
              <a:t>‹#›</a:t>
            </a:fld>
            <a:endParaRPr lang="en-US" altLang="pl-PL"/>
          </a:p>
        </p:txBody>
      </p:sp>
    </p:spTree>
    <p:extLst>
      <p:ext uri="{BB962C8B-B14F-4D97-AF65-F5344CB8AC3E}">
        <p14:creationId xmlns:p14="http://schemas.microsoft.com/office/powerpoint/2010/main" val="39884231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24CBB48-0DE4-12FB-1B72-6862486CD3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5154C-8190-6C4A-AF3B-6CF1224DC132}" type="datetimeFigureOut">
              <a:rPr lang="en-US"/>
              <a:pPr>
                <a:defRPr/>
              </a:pPr>
              <a:t>6/11/25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C2E95E7-E082-07DF-E36A-D22BD1FCD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FA62D36-4761-480E-3CCB-67154E23C5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DE2568-52C0-A240-8D48-6BC46786A9CE}" type="slidenum">
              <a:rPr lang="en-US" altLang="pl-PL"/>
              <a:pPr/>
              <a:t>‹#›</a:t>
            </a:fld>
            <a:endParaRPr lang="en-US" altLang="pl-PL"/>
          </a:p>
        </p:txBody>
      </p:sp>
    </p:spTree>
    <p:extLst>
      <p:ext uri="{BB962C8B-B14F-4D97-AF65-F5344CB8AC3E}">
        <p14:creationId xmlns:p14="http://schemas.microsoft.com/office/powerpoint/2010/main" val="1708819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5243E9-5C6A-991D-100A-1D258C8C75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A63BB-B26B-8E46-8DC4-C1F37E6B1983}" type="datetimeFigureOut">
              <a:rPr lang="en-US"/>
              <a:pPr>
                <a:defRPr/>
              </a:pPr>
              <a:t>6/11/25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8DD2FF-3D23-76BC-69B1-0BD139A63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E153BF-08E5-2F7E-D358-1D22EB108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6536BD-676A-2543-B6DD-06682A3D5D3E}" type="slidenum">
              <a:rPr lang="en-US" altLang="pl-PL"/>
              <a:pPr/>
              <a:t>‹#›</a:t>
            </a:fld>
            <a:endParaRPr lang="en-US" altLang="pl-PL"/>
          </a:p>
        </p:txBody>
      </p:sp>
    </p:spTree>
    <p:extLst>
      <p:ext uri="{BB962C8B-B14F-4D97-AF65-F5344CB8AC3E}">
        <p14:creationId xmlns:p14="http://schemas.microsoft.com/office/powerpoint/2010/main" val="3628628846"/>
      </p:ext>
    </p:extLst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1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9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4" indent="0">
              <a:buNone/>
              <a:defRPr sz="1200"/>
            </a:lvl3pPr>
            <a:lvl4pPr marL="1371591" indent="0">
              <a:buNone/>
              <a:defRPr sz="1000"/>
            </a:lvl4pPr>
            <a:lvl5pPr marL="1828789" indent="0">
              <a:buNone/>
              <a:defRPr sz="1000"/>
            </a:lvl5pPr>
            <a:lvl6pPr marL="2285986" indent="0">
              <a:buNone/>
              <a:defRPr sz="1000"/>
            </a:lvl6pPr>
            <a:lvl7pPr marL="2743183" indent="0">
              <a:buNone/>
              <a:defRPr sz="1000"/>
            </a:lvl7pPr>
            <a:lvl8pPr marL="3200380" indent="0">
              <a:buNone/>
              <a:defRPr sz="1000"/>
            </a:lvl8pPr>
            <a:lvl9pPr marL="3657577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5156B19-3948-D422-AC95-C9E35EC79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3261F5-E3E1-3645-A896-5421CDF2B3BF}" type="datetimeFigureOut">
              <a:rPr lang="en-US"/>
              <a:pPr>
                <a:defRPr/>
              </a:pPr>
              <a:t>6/11/25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4D0F807-92D5-B5D8-F8A6-8D7C650633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EDC6F41-92B4-5415-F5E1-B17FC3078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56466B-2CB3-A44A-B55C-F2FFBA59A111}" type="slidenum">
              <a:rPr lang="en-US" altLang="pl-PL"/>
              <a:pPr/>
              <a:t>‹#›</a:t>
            </a:fld>
            <a:endParaRPr lang="en-US" altLang="pl-PL"/>
          </a:p>
        </p:txBody>
      </p:sp>
    </p:spTree>
    <p:extLst>
      <p:ext uri="{BB962C8B-B14F-4D97-AF65-F5344CB8AC3E}">
        <p14:creationId xmlns:p14="http://schemas.microsoft.com/office/powerpoint/2010/main" val="24058393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1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9" y="987426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97" indent="0">
              <a:buNone/>
              <a:defRPr sz="2800"/>
            </a:lvl2pPr>
            <a:lvl3pPr marL="914394" indent="0">
              <a:buNone/>
              <a:defRPr sz="2400"/>
            </a:lvl3pPr>
            <a:lvl4pPr marL="1371591" indent="0">
              <a:buNone/>
              <a:defRPr sz="2000"/>
            </a:lvl4pPr>
            <a:lvl5pPr marL="1828789" indent="0">
              <a:buNone/>
              <a:defRPr sz="2000"/>
            </a:lvl5pPr>
            <a:lvl6pPr marL="2285986" indent="0">
              <a:buNone/>
              <a:defRPr sz="2000"/>
            </a:lvl6pPr>
            <a:lvl7pPr marL="2743183" indent="0">
              <a:buNone/>
              <a:defRPr sz="2000"/>
            </a:lvl7pPr>
            <a:lvl8pPr marL="3200380" indent="0">
              <a:buNone/>
              <a:defRPr sz="2000"/>
            </a:lvl8pPr>
            <a:lvl9pPr marL="3657577" indent="0">
              <a:buNone/>
              <a:defRPr sz="2000"/>
            </a:lvl9pPr>
          </a:lstStyle>
          <a:p>
            <a:pPr lvl="0"/>
            <a:r>
              <a:rPr lang="pl-PL" noProof="0"/>
              <a:t>Kliknij ikonę, aby dodać obraz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4" indent="0">
              <a:buNone/>
              <a:defRPr sz="1200"/>
            </a:lvl3pPr>
            <a:lvl4pPr marL="1371591" indent="0">
              <a:buNone/>
              <a:defRPr sz="1000"/>
            </a:lvl4pPr>
            <a:lvl5pPr marL="1828789" indent="0">
              <a:buNone/>
              <a:defRPr sz="1000"/>
            </a:lvl5pPr>
            <a:lvl6pPr marL="2285986" indent="0">
              <a:buNone/>
              <a:defRPr sz="1000"/>
            </a:lvl6pPr>
            <a:lvl7pPr marL="2743183" indent="0">
              <a:buNone/>
              <a:defRPr sz="1000"/>
            </a:lvl7pPr>
            <a:lvl8pPr marL="3200380" indent="0">
              <a:buNone/>
              <a:defRPr sz="1000"/>
            </a:lvl8pPr>
            <a:lvl9pPr marL="3657577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F330DCE-C16C-9F18-70FF-8A4DC56170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B4106-0947-EC4B-9E92-53B28753835B}" type="datetimeFigureOut">
              <a:rPr lang="en-US"/>
              <a:pPr>
                <a:defRPr/>
              </a:pPr>
              <a:t>6/11/25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132B6C4-C5D4-DD08-022C-1E24733C4F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6B9E08D-1B52-5183-C8BE-8EA1FF86F7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7A1874-50B8-BD46-B827-1168AD7A7C9C}" type="slidenum">
              <a:rPr lang="en-US" altLang="pl-PL"/>
              <a:pPr/>
              <a:t>‹#›</a:t>
            </a:fld>
            <a:endParaRPr lang="en-US" altLang="pl-PL"/>
          </a:p>
        </p:txBody>
      </p:sp>
    </p:spTree>
    <p:extLst>
      <p:ext uri="{BB962C8B-B14F-4D97-AF65-F5344CB8AC3E}">
        <p14:creationId xmlns:p14="http://schemas.microsoft.com/office/powerpoint/2010/main" val="18192142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05E01B-6B01-8FCC-8EEA-A07155A6ED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80FA83-59E7-984B-AD52-17A1F31FBFD1}" type="datetimeFigureOut">
              <a:rPr lang="en-US"/>
              <a:pPr>
                <a:defRPr/>
              </a:pPr>
              <a:t>6/11/25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AC7566-72EE-DF27-C55A-0A3633BD65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583023-060C-3F11-064B-7E25AEB60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6B5639-4C01-F44B-ACD2-B09879B31DA3}" type="slidenum">
              <a:rPr lang="en-US" altLang="pl-PL"/>
              <a:pPr/>
              <a:t>‹#›</a:t>
            </a:fld>
            <a:endParaRPr lang="en-US" altLang="pl-PL"/>
          </a:p>
        </p:txBody>
      </p:sp>
    </p:spTree>
    <p:extLst>
      <p:ext uri="{BB962C8B-B14F-4D97-AF65-F5344CB8AC3E}">
        <p14:creationId xmlns:p14="http://schemas.microsoft.com/office/powerpoint/2010/main" val="17338206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454BDB-7A07-C800-4436-30E401C174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6E8A3-87D9-EE43-915F-65908D264AF1}" type="datetimeFigureOut">
              <a:rPr lang="en-US"/>
              <a:pPr>
                <a:defRPr/>
              </a:pPr>
              <a:t>6/11/25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55D733-D9F6-1521-B487-4013B58EC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3716EB-CCA6-CB48-3E1F-7EE031100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595FC1-1904-B64B-9216-5FA3D679C9E6}" type="slidenum">
              <a:rPr lang="en-US" altLang="pl-PL"/>
              <a:pPr/>
              <a:t>‹#›</a:t>
            </a:fld>
            <a:endParaRPr lang="en-US" altLang="pl-PL"/>
          </a:p>
        </p:txBody>
      </p:sp>
    </p:spTree>
    <p:extLst>
      <p:ext uri="{BB962C8B-B14F-4D97-AF65-F5344CB8AC3E}">
        <p14:creationId xmlns:p14="http://schemas.microsoft.com/office/powerpoint/2010/main" val="15167628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9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9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72FDBA-0B3F-00CD-B12D-203C33CB7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8F945-EBFD-6648-A149-66BE59B986AB}" type="datetimeFigureOut">
              <a:rPr lang="en-US"/>
              <a:pPr>
                <a:defRPr/>
              </a:pPr>
              <a:t>6/11/25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7D4A66-E7C9-D237-3B14-B9F8C0B53F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514CF3-3F91-69F3-B71B-EE4765BA85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8B0C1-F46D-8342-9317-1D6389A48F82}" type="slidenum">
              <a:rPr lang="en-US" altLang="pl-PL"/>
              <a:pPr/>
              <a:t>‹#›</a:t>
            </a:fld>
            <a:endParaRPr lang="en-US" altLang="pl-PL"/>
          </a:p>
        </p:txBody>
      </p:sp>
    </p:spTree>
    <p:extLst>
      <p:ext uri="{BB962C8B-B14F-4D97-AF65-F5344CB8AC3E}">
        <p14:creationId xmlns:p14="http://schemas.microsoft.com/office/powerpoint/2010/main" val="3299648839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1A5EB0C-1554-6117-3E1B-B9F2BB14D1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21382-CE70-5540-8CE2-E8602C011091}" type="datetimeFigureOut">
              <a:rPr lang="en-US"/>
              <a:pPr>
                <a:defRPr/>
              </a:pPr>
              <a:t>6/11/25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1DF8D12-4A17-EB00-085A-F18243985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5AA1D8F-2842-4AB7-B94B-EF9D61DCB3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6EA4DC-46B1-AC40-998C-F224F97365EF}" type="slidenum">
              <a:rPr lang="en-US" altLang="pl-PL"/>
              <a:pPr/>
              <a:t>‹#›</a:t>
            </a:fld>
            <a:endParaRPr lang="en-US" altLang="pl-PL"/>
          </a:p>
        </p:txBody>
      </p:sp>
    </p:spTree>
    <p:extLst>
      <p:ext uri="{BB962C8B-B14F-4D97-AF65-F5344CB8AC3E}">
        <p14:creationId xmlns:p14="http://schemas.microsoft.com/office/powerpoint/2010/main" val="333949118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4" indent="0">
              <a:buNone/>
              <a:defRPr sz="1800" b="1"/>
            </a:lvl3pPr>
            <a:lvl4pPr marL="1371591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6" indent="0">
              <a:buNone/>
              <a:defRPr sz="1600" b="1"/>
            </a:lvl6pPr>
            <a:lvl7pPr marL="2743183" indent="0">
              <a:buNone/>
              <a:defRPr sz="1600" b="1"/>
            </a:lvl7pPr>
            <a:lvl8pPr marL="3200380" indent="0">
              <a:buNone/>
              <a:defRPr sz="1600" b="1"/>
            </a:lvl8pPr>
            <a:lvl9pPr marL="3657577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4" indent="0">
              <a:buNone/>
              <a:defRPr sz="1800" b="1"/>
            </a:lvl3pPr>
            <a:lvl4pPr marL="1371591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6" indent="0">
              <a:buNone/>
              <a:defRPr sz="1600" b="1"/>
            </a:lvl6pPr>
            <a:lvl7pPr marL="2743183" indent="0">
              <a:buNone/>
              <a:defRPr sz="1600" b="1"/>
            </a:lvl7pPr>
            <a:lvl8pPr marL="3200380" indent="0">
              <a:buNone/>
              <a:defRPr sz="1600" b="1"/>
            </a:lvl8pPr>
            <a:lvl9pPr marL="3657577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83D09B0-86A0-2F5F-271B-761B04009E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C0B751-D493-F94E-B042-272CC4E72EB9}" type="datetimeFigureOut">
              <a:rPr lang="en-US"/>
              <a:pPr>
                <a:defRPr/>
              </a:pPr>
              <a:t>6/11/25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8F30E07-BA6A-E51A-3A8F-1B08D1EB2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CB2DD73-0B42-E4D1-4878-DDF5A9F3F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735026-95B0-5641-9770-6BE5A1403649}" type="slidenum">
              <a:rPr lang="en-US" altLang="pl-PL"/>
              <a:pPr/>
              <a:t>‹#›</a:t>
            </a:fld>
            <a:endParaRPr lang="en-US" altLang="pl-PL"/>
          </a:p>
        </p:txBody>
      </p:sp>
    </p:spTree>
    <p:extLst>
      <p:ext uri="{BB962C8B-B14F-4D97-AF65-F5344CB8AC3E}">
        <p14:creationId xmlns:p14="http://schemas.microsoft.com/office/powerpoint/2010/main" val="1305499502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FA4A39F-3C1C-0C93-F6CB-A23959E686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1244A-7489-944C-8BCA-9FC67909DE27}" type="datetimeFigureOut">
              <a:rPr lang="en-US"/>
              <a:pPr>
                <a:defRPr/>
              </a:pPr>
              <a:t>6/11/25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C280BEA-8A4E-E874-5EA5-21B94A0C63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DDE6E54-ED35-4FC1-5F8D-130CCBFDB9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BEC715-D72A-EB49-A4B4-B1C68B28B489}" type="slidenum">
              <a:rPr lang="en-US" altLang="pl-PL"/>
              <a:pPr/>
              <a:t>‹#›</a:t>
            </a:fld>
            <a:endParaRPr lang="en-US" altLang="pl-PL"/>
          </a:p>
        </p:txBody>
      </p:sp>
    </p:spTree>
    <p:extLst>
      <p:ext uri="{BB962C8B-B14F-4D97-AF65-F5344CB8AC3E}">
        <p14:creationId xmlns:p14="http://schemas.microsoft.com/office/powerpoint/2010/main" val="219566993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4377E269-30DE-9A69-BFBD-10D880BA6B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C171F8-1CAF-6740-98CB-C6BFD1089541}" type="datetimeFigureOut">
              <a:rPr lang="en-US"/>
              <a:pPr>
                <a:defRPr/>
              </a:pPr>
              <a:t>6/11/25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B0AFB35-6C4E-48CD-5E88-99AC6D03B1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04A0CB3-54E0-F3C5-4D59-EF8A7F0055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8FD149-631C-644B-A930-ECC19315550E}" type="slidenum">
              <a:rPr lang="en-US" altLang="pl-PL"/>
              <a:pPr/>
              <a:t>‹#›</a:t>
            </a:fld>
            <a:endParaRPr lang="en-US" altLang="pl-PL"/>
          </a:p>
        </p:txBody>
      </p:sp>
    </p:spTree>
    <p:extLst>
      <p:ext uri="{BB962C8B-B14F-4D97-AF65-F5344CB8AC3E}">
        <p14:creationId xmlns:p14="http://schemas.microsoft.com/office/powerpoint/2010/main" val="1814600347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1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9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4" indent="0">
              <a:buNone/>
              <a:defRPr sz="1200"/>
            </a:lvl3pPr>
            <a:lvl4pPr marL="1371591" indent="0">
              <a:buNone/>
              <a:defRPr sz="1000"/>
            </a:lvl4pPr>
            <a:lvl5pPr marL="1828789" indent="0">
              <a:buNone/>
              <a:defRPr sz="1000"/>
            </a:lvl5pPr>
            <a:lvl6pPr marL="2285986" indent="0">
              <a:buNone/>
              <a:defRPr sz="1000"/>
            </a:lvl6pPr>
            <a:lvl7pPr marL="2743183" indent="0">
              <a:buNone/>
              <a:defRPr sz="1000"/>
            </a:lvl7pPr>
            <a:lvl8pPr marL="3200380" indent="0">
              <a:buNone/>
              <a:defRPr sz="1000"/>
            </a:lvl8pPr>
            <a:lvl9pPr marL="3657577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2AFE090-FFEC-AC88-8018-9EAC42B809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D192AE-69DC-6344-983C-1DA38051C86C}" type="datetimeFigureOut">
              <a:rPr lang="en-US"/>
              <a:pPr>
                <a:defRPr/>
              </a:pPr>
              <a:t>6/11/25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5FB2B91-2B7A-9F6D-06E8-C16242B91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05EB98F-93B8-8BDF-5C95-D4C7C473E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D311D3-2DF4-554B-BE98-BB56580183E4}" type="slidenum">
              <a:rPr lang="en-US" altLang="pl-PL"/>
              <a:pPr/>
              <a:t>‹#›</a:t>
            </a:fld>
            <a:endParaRPr lang="en-US" altLang="pl-PL"/>
          </a:p>
        </p:txBody>
      </p:sp>
    </p:spTree>
    <p:extLst>
      <p:ext uri="{BB962C8B-B14F-4D97-AF65-F5344CB8AC3E}">
        <p14:creationId xmlns:p14="http://schemas.microsoft.com/office/powerpoint/2010/main" val="2747597619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1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9" y="987426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97" indent="0">
              <a:buNone/>
              <a:defRPr sz="2800"/>
            </a:lvl2pPr>
            <a:lvl3pPr marL="914394" indent="0">
              <a:buNone/>
              <a:defRPr sz="2400"/>
            </a:lvl3pPr>
            <a:lvl4pPr marL="1371591" indent="0">
              <a:buNone/>
              <a:defRPr sz="2000"/>
            </a:lvl4pPr>
            <a:lvl5pPr marL="1828789" indent="0">
              <a:buNone/>
              <a:defRPr sz="2000"/>
            </a:lvl5pPr>
            <a:lvl6pPr marL="2285986" indent="0">
              <a:buNone/>
              <a:defRPr sz="2000"/>
            </a:lvl6pPr>
            <a:lvl7pPr marL="2743183" indent="0">
              <a:buNone/>
              <a:defRPr sz="2000"/>
            </a:lvl7pPr>
            <a:lvl8pPr marL="3200380" indent="0">
              <a:buNone/>
              <a:defRPr sz="2000"/>
            </a:lvl8pPr>
            <a:lvl9pPr marL="3657577" indent="0">
              <a:buNone/>
              <a:defRPr sz="2000"/>
            </a:lvl9pPr>
          </a:lstStyle>
          <a:p>
            <a:pPr lvl="0"/>
            <a:r>
              <a:rPr lang="pl-PL" noProof="0"/>
              <a:t>Kliknij ikonę, aby dodać obraz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7" indent="0">
              <a:buNone/>
              <a:defRPr sz="1400"/>
            </a:lvl2pPr>
            <a:lvl3pPr marL="914394" indent="0">
              <a:buNone/>
              <a:defRPr sz="1200"/>
            </a:lvl3pPr>
            <a:lvl4pPr marL="1371591" indent="0">
              <a:buNone/>
              <a:defRPr sz="1000"/>
            </a:lvl4pPr>
            <a:lvl5pPr marL="1828789" indent="0">
              <a:buNone/>
              <a:defRPr sz="1000"/>
            </a:lvl5pPr>
            <a:lvl6pPr marL="2285986" indent="0">
              <a:buNone/>
              <a:defRPr sz="1000"/>
            </a:lvl6pPr>
            <a:lvl7pPr marL="2743183" indent="0">
              <a:buNone/>
              <a:defRPr sz="1000"/>
            </a:lvl7pPr>
            <a:lvl8pPr marL="3200380" indent="0">
              <a:buNone/>
              <a:defRPr sz="1000"/>
            </a:lvl8pPr>
            <a:lvl9pPr marL="3657577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4861E85-1290-9616-DF52-5C9FC196BE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DE698C-7705-AA47-974B-2FD98E57FE39}" type="datetimeFigureOut">
              <a:rPr lang="en-US"/>
              <a:pPr>
                <a:defRPr/>
              </a:pPr>
              <a:t>6/11/25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299142D-FA31-C359-C254-17F3D034E6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A1BD6B3-ECEC-D6E5-FD92-AE4C55AC3D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C228E3-DB4C-0344-9666-05A9D6B7EC15}" type="slidenum">
              <a:rPr lang="en-US" altLang="pl-PL"/>
              <a:pPr/>
              <a:t>‹#›</a:t>
            </a:fld>
            <a:endParaRPr lang="en-US" altLang="pl-PL"/>
          </a:p>
        </p:txBody>
      </p:sp>
    </p:spTree>
    <p:extLst>
      <p:ext uri="{BB962C8B-B14F-4D97-AF65-F5344CB8AC3E}">
        <p14:creationId xmlns:p14="http://schemas.microsoft.com/office/powerpoint/2010/main" val="3055261462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1365B00-44E0-7EB7-428E-12C8DFF0C0B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542" y="364512"/>
            <a:ext cx="10514916" cy="1325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pl-PL"/>
              <a:t>Kliknij, aby edytować styl</a:t>
            </a:r>
            <a:endParaRPr lang="en-US" altLang="pl-PL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CDD85C3-88C5-8646-CD49-544FCA0F247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542" y="1825439"/>
            <a:ext cx="10514916" cy="4351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pl-PL"/>
              <a:t>Kliknij, aby edytować style wzorca tekstu</a:t>
            </a:r>
          </a:p>
          <a:p>
            <a:pPr lvl="1"/>
            <a:r>
              <a:rPr lang="pl-PL" altLang="pl-PL"/>
              <a:t>Drugi poziom</a:t>
            </a:r>
          </a:p>
          <a:p>
            <a:pPr lvl="2"/>
            <a:r>
              <a:rPr lang="pl-PL" altLang="pl-PL"/>
              <a:t>Trzeci poziom</a:t>
            </a:r>
          </a:p>
          <a:p>
            <a:pPr lvl="3"/>
            <a:r>
              <a:rPr lang="pl-PL" altLang="pl-PL"/>
              <a:t>Czwarty poziom</a:t>
            </a:r>
          </a:p>
          <a:p>
            <a:pPr lvl="4"/>
            <a:r>
              <a:rPr lang="pl-PL" altLang="pl-PL"/>
              <a:t>Piąty poziom</a:t>
            </a:r>
            <a:endParaRPr lang="en-US" alt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35A8AA-2DEA-4285-98A0-24F6D0FA119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542" y="6356617"/>
            <a:ext cx="2743272" cy="3645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3757764-113D-9247-B72F-84A77EFAD1E3}" type="datetimeFigureOut">
              <a:rPr lang="en-US"/>
              <a:pPr>
                <a:defRPr/>
              </a:pPr>
              <a:t>6/11/25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DB7CBB-4EAC-40D5-B2D7-152530CFF3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546" y="6356617"/>
            <a:ext cx="4114908" cy="3645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E88B82-8F86-4F66-A824-BE268AB9B9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186" y="6356617"/>
            <a:ext cx="2743272" cy="364512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180">
                <a:solidFill>
                  <a:srgbClr val="898989"/>
                </a:solidFill>
              </a:defRPr>
            </a:lvl1pPr>
          </a:lstStyle>
          <a:p>
            <a:fld id="{A898A132-E2E7-CB46-A142-9A1E87F8888F}" type="slidenum">
              <a:rPr lang="en-US" altLang="pl-PL"/>
              <a:pPr/>
              <a:t>‹#›</a:t>
            </a:fld>
            <a:endParaRPr lang="en-US" altLang="pl-PL"/>
          </a:p>
        </p:txBody>
      </p:sp>
    </p:spTree>
    <p:extLst>
      <p:ext uri="{BB962C8B-B14F-4D97-AF65-F5344CB8AC3E}">
        <p14:creationId xmlns:p14="http://schemas.microsoft.com/office/powerpoint/2010/main" val="1354160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</p:sldLayoutIdLst>
  <p:hf sldNum="0" hdr="0" ftr="0" dt="0"/>
  <p:txStyles>
    <p:titleStyle>
      <a:lvl1pPr algn="l" defTabSz="913477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356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913477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356">
          <a:solidFill>
            <a:schemeClr val="tx1"/>
          </a:solidFill>
          <a:latin typeface="Calibri Light" panose="020F0302020204030204" pitchFamily="34" charset="0"/>
        </a:defRPr>
      </a:lvl2pPr>
      <a:lvl3pPr algn="l" defTabSz="913477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356">
          <a:solidFill>
            <a:schemeClr val="tx1"/>
          </a:solidFill>
          <a:latin typeface="Calibri Light" panose="020F0302020204030204" pitchFamily="34" charset="0"/>
        </a:defRPr>
      </a:lvl3pPr>
      <a:lvl4pPr algn="l" defTabSz="913477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356">
          <a:solidFill>
            <a:schemeClr val="tx1"/>
          </a:solidFill>
          <a:latin typeface="Calibri Light" panose="020F0302020204030204" pitchFamily="34" charset="0"/>
        </a:defRPr>
      </a:lvl4pPr>
      <a:lvl5pPr algn="l" defTabSz="913477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356">
          <a:solidFill>
            <a:schemeClr val="tx1"/>
          </a:solidFill>
          <a:latin typeface="Calibri Light" panose="020F0302020204030204" pitchFamily="34" charset="0"/>
        </a:defRPr>
      </a:lvl5pPr>
      <a:lvl6pPr marL="414955" algn="l" defTabSz="913477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356">
          <a:solidFill>
            <a:schemeClr val="tx1"/>
          </a:solidFill>
          <a:latin typeface="Calibri Light" panose="020F0302020204030204" pitchFamily="34" charset="0"/>
        </a:defRPr>
      </a:lvl6pPr>
      <a:lvl7pPr marL="829909" algn="l" defTabSz="913477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356">
          <a:solidFill>
            <a:schemeClr val="tx1"/>
          </a:solidFill>
          <a:latin typeface="Calibri Light" panose="020F0302020204030204" pitchFamily="34" charset="0"/>
        </a:defRPr>
      </a:lvl7pPr>
      <a:lvl8pPr marL="1244864" algn="l" defTabSz="913477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356">
          <a:solidFill>
            <a:schemeClr val="tx1"/>
          </a:solidFill>
          <a:latin typeface="Calibri Light" panose="020F0302020204030204" pitchFamily="34" charset="0"/>
        </a:defRPr>
      </a:lvl8pPr>
      <a:lvl9pPr marL="1659819" algn="l" defTabSz="913477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356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7649" indent="-227649" algn="l" defTabSz="913477" rtl="0" eaLnBrk="1" fontAlgn="base" hangingPunct="1">
        <a:lnSpc>
          <a:spcPct val="90000"/>
        </a:lnSpc>
        <a:spcBef>
          <a:spcPts val="998"/>
        </a:spcBef>
        <a:spcAft>
          <a:spcPct val="0"/>
        </a:spcAft>
        <a:buFont typeface="Arial" panose="020B0604020202020204" pitchFamily="34" charset="0"/>
        <a:buChar char="•"/>
        <a:defRPr sz="2723" kern="1200">
          <a:solidFill>
            <a:schemeClr val="tx1"/>
          </a:solidFill>
          <a:latin typeface="+mn-lt"/>
          <a:ea typeface="+mn-ea"/>
          <a:cs typeface="+mn-cs"/>
        </a:defRPr>
      </a:lvl1pPr>
      <a:lvl2pPr marL="684388" indent="-227649" algn="l" defTabSz="913477" rtl="0" eaLnBrk="1" fontAlgn="base" hangingPunct="1">
        <a:lnSpc>
          <a:spcPct val="90000"/>
        </a:lnSpc>
        <a:spcBef>
          <a:spcPts val="499"/>
        </a:spcBef>
        <a:spcAft>
          <a:spcPct val="0"/>
        </a:spcAft>
        <a:buFont typeface="Arial" panose="020B0604020202020204" pitchFamily="34" charset="0"/>
        <a:buChar char="•"/>
        <a:defRPr sz="2360" kern="1200">
          <a:solidFill>
            <a:schemeClr val="tx1"/>
          </a:solidFill>
          <a:latin typeface="+mn-lt"/>
          <a:ea typeface="+mn-ea"/>
          <a:cs typeface="+mn-cs"/>
        </a:defRPr>
      </a:lvl2pPr>
      <a:lvl3pPr marL="1142567" indent="-227649" algn="l" defTabSz="913477" rtl="0" eaLnBrk="1" fontAlgn="base" hangingPunct="1">
        <a:lnSpc>
          <a:spcPct val="90000"/>
        </a:lnSpc>
        <a:spcBef>
          <a:spcPts val="499"/>
        </a:spcBef>
        <a:spcAft>
          <a:spcPct val="0"/>
        </a:spcAft>
        <a:buFont typeface="Arial" panose="020B0604020202020204" pitchFamily="34" charset="0"/>
        <a:buChar char="•"/>
        <a:defRPr sz="1997" kern="1200">
          <a:solidFill>
            <a:schemeClr val="tx1"/>
          </a:solidFill>
          <a:latin typeface="+mn-lt"/>
          <a:ea typeface="+mn-ea"/>
          <a:cs typeface="+mn-cs"/>
        </a:defRPr>
      </a:lvl3pPr>
      <a:lvl4pPr marL="1599305" indent="-227649" algn="l" defTabSz="913477" rtl="0" eaLnBrk="1" fontAlgn="base" hangingPunct="1">
        <a:lnSpc>
          <a:spcPct val="90000"/>
        </a:lnSpc>
        <a:spcBef>
          <a:spcPts val="499"/>
        </a:spcBef>
        <a:spcAft>
          <a:spcPct val="0"/>
        </a:spcAft>
        <a:buFont typeface="Arial" panose="020B0604020202020204" pitchFamily="34" charset="0"/>
        <a:buChar char="•"/>
        <a:defRPr sz="1724" kern="1200">
          <a:solidFill>
            <a:schemeClr val="tx1"/>
          </a:solidFill>
          <a:latin typeface="+mn-lt"/>
          <a:ea typeface="+mn-ea"/>
          <a:cs typeface="+mn-cs"/>
        </a:defRPr>
      </a:lvl4pPr>
      <a:lvl5pPr marL="2056043" indent="-227649" algn="l" defTabSz="913477" rtl="0" eaLnBrk="1" fontAlgn="base" hangingPunct="1">
        <a:lnSpc>
          <a:spcPct val="90000"/>
        </a:lnSpc>
        <a:spcBef>
          <a:spcPts val="499"/>
        </a:spcBef>
        <a:spcAft>
          <a:spcPct val="0"/>
        </a:spcAft>
        <a:buFont typeface="Arial" panose="020B0604020202020204" pitchFamily="34" charset="0"/>
        <a:buChar char="•"/>
        <a:defRPr sz="1724" kern="1200">
          <a:solidFill>
            <a:schemeClr val="tx1"/>
          </a:solidFill>
          <a:latin typeface="+mn-lt"/>
          <a:ea typeface="+mn-ea"/>
          <a:cs typeface="+mn-cs"/>
        </a:defRPr>
      </a:lvl5pPr>
      <a:lvl6pPr marL="2514584" indent="-228598" algn="l" defTabSz="91439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81" indent="-228598" algn="l" defTabSz="91439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78" indent="-228598" algn="l" defTabSz="91439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75" indent="-228598" algn="l" defTabSz="91439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9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7" algn="l" defTabSz="91439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4" algn="l" defTabSz="91439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91" algn="l" defTabSz="91439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89" algn="l" defTabSz="91439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86" algn="l" defTabSz="91439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83" algn="l" defTabSz="91439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80" algn="l" defTabSz="91439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77" algn="l" defTabSz="91439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D2682DB9-D7A5-E1FF-6717-AAF33200289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542" y="364512"/>
            <a:ext cx="10514916" cy="1325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pl-PL"/>
              <a:t>Kliknij, aby edytować styl</a:t>
            </a:r>
            <a:endParaRPr lang="en-US" altLang="pl-PL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328BE953-0AC5-D07E-2F71-3EC157BFA8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542" y="1825439"/>
            <a:ext cx="10514916" cy="4351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pl-PL"/>
              <a:t>Kliknij, aby edytować style wzorca tekstu</a:t>
            </a:r>
          </a:p>
          <a:p>
            <a:pPr lvl="1"/>
            <a:r>
              <a:rPr lang="pl-PL" altLang="pl-PL"/>
              <a:t>Drugi poziom</a:t>
            </a:r>
          </a:p>
          <a:p>
            <a:pPr lvl="2"/>
            <a:r>
              <a:rPr lang="pl-PL" altLang="pl-PL"/>
              <a:t>Trzeci poziom</a:t>
            </a:r>
          </a:p>
          <a:p>
            <a:pPr lvl="3"/>
            <a:r>
              <a:rPr lang="pl-PL" altLang="pl-PL"/>
              <a:t>Czwarty poziom</a:t>
            </a:r>
          </a:p>
          <a:p>
            <a:pPr lvl="4"/>
            <a:r>
              <a:rPr lang="pl-PL" altLang="pl-PL"/>
              <a:t>Piąty poziom</a:t>
            </a:r>
            <a:endParaRPr lang="en-US" alt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8B9DEE-0AF9-4E7F-B685-B7C6220CF7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542" y="6356617"/>
            <a:ext cx="2743272" cy="3645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8FFB76C-08F6-0D43-8DF1-54A7008D9204}" type="datetimeFigureOut">
              <a:rPr lang="en-US"/>
              <a:pPr>
                <a:defRPr/>
              </a:pPr>
              <a:t>6/11/25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DC1098-982B-42B6-A374-85CE9F637B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546" y="6356617"/>
            <a:ext cx="4114908" cy="3645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5F6E59-1C12-4BBA-8474-6187E1C718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186" y="6356617"/>
            <a:ext cx="2743272" cy="364512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180">
                <a:solidFill>
                  <a:srgbClr val="898989"/>
                </a:solidFill>
              </a:defRPr>
            </a:lvl1pPr>
          </a:lstStyle>
          <a:p>
            <a:fld id="{6B85B011-10FA-1442-B646-CB8AE8F2157A}" type="slidenum">
              <a:rPr lang="en-US" altLang="pl-PL"/>
              <a:pPr/>
              <a:t>‹#›</a:t>
            </a:fld>
            <a:endParaRPr lang="en-US" altLang="pl-PL"/>
          </a:p>
        </p:txBody>
      </p:sp>
    </p:spTree>
    <p:extLst>
      <p:ext uri="{BB962C8B-B14F-4D97-AF65-F5344CB8AC3E}">
        <p14:creationId xmlns:p14="http://schemas.microsoft.com/office/powerpoint/2010/main" val="2718673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defTabSz="913477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356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913477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356">
          <a:solidFill>
            <a:schemeClr val="tx1"/>
          </a:solidFill>
          <a:latin typeface="Calibri Light" panose="020F0302020204030204" pitchFamily="34" charset="0"/>
        </a:defRPr>
      </a:lvl2pPr>
      <a:lvl3pPr algn="l" defTabSz="913477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356">
          <a:solidFill>
            <a:schemeClr val="tx1"/>
          </a:solidFill>
          <a:latin typeface="Calibri Light" panose="020F0302020204030204" pitchFamily="34" charset="0"/>
        </a:defRPr>
      </a:lvl3pPr>
      <a:lvl4pPr algn="l" defTabSz="913477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356">
          <a:solidFill>
            <a:schemeClr val="tx1"/>
          </a:solidFill>
          <a:latin typeface="Calibri Light" panose="020F0302020204030204" pitchFamily="34" charset="0"/>
        </a:defRPr>
      </a:lvl4pPr>
      <a:lvl5pPr algn="l" defTabSz="913477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356">
          <a:solidFill>
            <a:schemeClr val="tx1"/>
          </a:solidFill>
          <a:latin typeface="Calibri Light" panose="020F0302020204030204" pitchFamily="34" charset="0"/>
        </a:defRPr>
      </a:lvl5pPr>
      <a:lvl6pPr marL="414955" algn="l" defTabSz="913477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356">
          <a:solidFill>
            <a:schemeClr val="tx1"/>
          </a:solidFill>
          <a:latin typeface="Calibri Light" panose="020F0302020204030204" pitchFamily="34" charset="0"/>
        </a:defRPr>
      </a:lvl6pPr>
      <a:lvl7pPr marL="829909" algn="l" defTabSz="913477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356">
          <a:solidFill>
            <a:schemeClr val="tx1"/>
          </a:solidFill>
          <a:latin typeface="Calibri Light" panose="020F0302020204030204" pitchFamily="34" charset="0"/>
        </a:defRPr>
      </a:lvl7pPr>
      <a:lvl8pPr marL="1244864" algn="l" defTabSz="913477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356">
          <a:solidFill>
            <a:schemeClr val="tx1"/>
          </a:solidFill>
          <a:latin typeface="Calibri Light" panose="020F0302020204030204" pitchFamily="34" charset="0"/>
        </a:defRPr>
      </a:lvl8pPr>
      <a:lvl9pPr marL="1659819" algn="l" defTabSz="913477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356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7649" indent="-227649" algn="l" defTabSz="913477" rtl="0" eaLnBrk="1" fontAlgn="base" hangingPunct="1">
        <a:lnSpc>
          <a:spcPct val="90000"/>
        </a:lnSpc>
        <a:spcBef>
          <a:spcPts val="998"/>
        </a:spcBef>
        <a:spcAft>
          <a:spcPct val="0"/>
        </a:spcAft>
        <a:buFont typeface="Arial" panose="020B0604020202020204" pitchFamily="34" charset="0"/>
        <a:buChar char="•"/>
        <a:defRPr sz="2723" kern="1200">
          <a:solidFill>
            <a:schemeClr val="tx1"/>
          </a:solidFill>
          <a:latin typeface="+mn-lt"/>
          <a:ea typeface="+mn-ea"/>
          <a:cs typeface="+mn-cs"/>
        </a:defRPr>
      </a:lvl1pPr>
      <a:lvl2pPr marL="684388" indent="-227649" algn="l" defTabSz="913477" rtl="0" eaLnBrk="1" fontAlgn="base" hangingPunct="1">
        <a:lnSpc>
          <a:spcPct val="90000"/>
        </a:lnSpc>
        <a:spcBef>
          <a:spcPts val="499"/>
        </a:spcBef>
        <a:spcAft>
          <a:spcPct val="0"/>
        </a:spcAft>
        <a:buFont typeface="Arial" panose="020B0604020202020204" pitchFamily="34" charset="0"/>
        <a:buChar char="•"/>
        <a:defRPr sz="2360" kern="1200">
          <a:solidFill>
            <a:schemeClr val="tx1"/>
          </a:solidFill>
          <a:latin typeface="+mn-lt"/>
          <a:ea typeface="+mn-ea"/>
          <a:cs typeface="+mn-cs"/>
        </a:defRPr>
      </a:lvl2pPr>
      <a:lvl3pPr marL="1142567" indent="-227649" algn="l" defTabSz="913477" rtl="0" eaLnBrk="1" fontAlgn="base" hangingPunct="1">
        <a:lnSpc>
          <a:spcPct val="90000"/>
        </a:lnSpc>
        <a:spcBef>
          <a:spcPts val="499"/>
        </a:spcBef>
        <a:spcAft>
          <a:spcPct val="0"/>
        </a:spcAft>
        <a:buFont typeface="Arial" panose="020B0604020202020204" pitchFamily="34" charset="0"/>
        <a:buChar char="•"/>
        <a:defRPr sz="1997" kern="1200">
          <a:solidFill>
            <a:schemeClr val="tx1"/>
          </a:solidFill>
          <a:latin typeface="+mn-lt"/>
          <a:ea typeface="+mn-ea"/>
          <a:cs typeface="+mn-cs"/>
        </a:defRPr>
      </a:lvl3pPr>
      <a:lvl4pPr marL="1599305" indent="-227649" algn="l" defTabSz="913477" rtl="0" eaLnBrk="1" fontAlgn="base" hangingPunct="1">
        <a:lnSpc>
          <a:spcPct val="90000"/>
        </a:lnSpc>
        <a:spcBef>
          <a:spcPts val="499"/>
        </a:spcBef>
        <a:spcAft>
          <a:spcPct val="0"/>
        </a:spcAft>
        <a:buFont typeface="Arial" panose="020B0604020202020204" pitchFamily="34" charset="0"/>
        <a:buChar char="•"/>
        <a:defRPr sz="1724" kern="1200">
          <a:solidFill>
            <a:schemeClr val="tx1"/>
          </a:solidFill>
          <a:latin typeface="+mn-lt"/>
          <a:ea typeface="+mn-ea"/>
          <a:cs typeface="+mn-cs"/>
        </a:defRPr>
      </a:lvl4pPr>
      <a:lvl5pPr marL="2056043" indent="-227649" algn="l" defTabSz="913477" rtl="0" eaLnBrk="1" fontAlgn="base" hangingPunct="1">
        <a:lnSpc>
          <a:spcPct val="90000"/>
        </a:lnSpc>
        <a:spcBef>
          <a:spcPts val="499"/>
        </a:spcBef>
        <a:spcAft>
          <a:spcPct val="0"/>
        </a:spcAft>
        <a:buFont typeface="Arial" panose="020B0604020202020204" pitchFamily="34" charset="0"/>
        <a:buChar char="•"/>
        <a:defRPr sz="1724" kern="1200">
          <a:solidFill>
            <a:schemeClr val="tx1"/>
          </a:solidFill>
          <a:latin typeface="+mn-lt"/>
          <a:ea typeface="+mn-ea"/>
          <a:cs typeface="+mn-cs"/>
        </a:defRPr>
      </a:lvl5pPr>
      <a:lvl6pPr marL="2514584" indent="-228598" algn="l" defTabSz="91439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81" indent="-228598" algn="l" defTabSz="91439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78" indent="-228598" algn="l" defTabSz="91439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75" indent="-228598" algn="l" defTabSz="91439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9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7" algn="l" defTabSz="91439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4" algn="l" defTabSz="91439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91" algn="l" defTabSz="91439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89" algn="l" defTabSz="91439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86" algn="l" defTabSz="91439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83" algn="l" defTabSz="91439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80" algn="l" defTabSz="91439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77" algn="l" defTabSz="91439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hyperlink" Target="NULL" TargetMode="External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4.jpeg"/><Relationship Id="rId5" Type="http://schemas.openxmlformats.org/officeDocument/2006/relationships/image" Target="../media/image43.png"/><Relationship Id="rId10" Type="http://schemas.openxmlformats.org/officeDocument/2006/relationships/image" Target="../media/image2.png"/><Relationship Id="rId4" Type="http://schemas.openxmlformats.org/officeDocument/2006/relationships/hyperlink" Target="mailto:hydro@agh.edu.pl" TargetMode="External"/><Relationship Id="rId9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0"/>
          <p:cNvSpPr txBox="1">
            <a:spLocks noGrp="1"/>
          </p:cNvSpPr>
          <p:nvPr>
            <p:ph type="title"/>
          </p:nvPr>
        </p:nvSpPr>
        <p:spPr>
          <a:xfrm>
            <a:off x="291353" y="1934667"/>
            <a:ext cx="11900647" cy="250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/>
            <a:r>
              <a:rPr lang="pl-PL" sz="4800" dirty="0">
                <a:latin typeface="Kefa" panose="02000506000000020004" pitchFamily="2" charset="0"/>
                <a:ea typeface="Verdana" panose="020B0604030504040204" pitchFamily="34" charset="0"/>
                <a:cs typeface="Verdana" panose="020B0604030504040204" pitchFamily="34" charset="0"/>
              </a:rPr>
              <a:t>"Najważniejsze jest niewidoczne dla oczu, </a:t>
            </a:r>
            <a:br>
              <a:rPr lang="pl-PL" sz="4800" dirty="0">
                <a:latin typeface="Kefa" panose="02000506000000020004" pitchFamily="2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l-PL" sz="4800" dirty="0">
                <a:latin typeface="Kefa" panose="02000506000000020004" pitchFamily="2" charset="0"/>
                <a:ea typeface="Verdana" panose="020B0604030504040204" pitchFamily="34" charset="0"/>
                <a:cs typeface="Verdana" panose="020B0604030504040204" pitchFamily="34" charset="0"/>
              </a:rPr>
              <a:t>czyli o zanieczyszczeniu wód"</a:t>
            </a:r>
            <a:endParaRPr lang="pl-PL" sz="4800" b="0" dirty="0">
              <a:latin typeface="Kefa" panose="02000506000000020004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6C765EDB-83AA-10F2-D440-136E0B5828F9}"/>
              </a:ext>
            </a:extLst>
          </p:cNvPr>
          <p:cNvSpPr txBox="1"/>
          <p:nvPr/>
        </p:nvSpPr>
        <p:spPr>
          <a:xfrm>
            <a:off x="3655894" y="4483275"/>
            <a:ext cx="8533636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pl-PL" dirty="0">
                <a:solidFill>
                  <a:srgbClr val="221E1F"/>
                </a:solidFill>
              </a:rPr>
              <a:t>Marta Kusy </a:t>
            </a:r>
            <a:br>
              <a:rPr lang="pl-PL" dirty="0">
                <a:solidFill>
                  <a:srgbClr val="221E1F"/>
                </a:solidFill>
              </a:rPr>
            </a:br>
            <a:r>
              <a:rPr lang="pl-PL" dirty="0">
                <a:solidFill>
                  <a:srgbClr val="221E1F"/>
                </a:solidFill>
              </a:rPr>
              <a:t>Anna </a:t>
            </a:r>
            <a:r>
              <a:rPr lang="pl-PL" dirty="0" err="1">
                <a:solidFill>
                  <a:srgbClr val="221E1F"/>
                </a:solidFill>
              </a:rPr>
              <a:t>Szczepaniec</a:t>
            </a:r>
            <a:endParaRPr lang="pl-PL" b="1" dirty="0">
              <a:solidFill>
                <a:srgbClr val="221E1F"/>
              </a:solidFill>
            </a:endParaRPr>
          </a:p>
          <a:p>
            <a:pPr algn="ctr"/>
            <a:r>
              <a:rPr lang="pl-PL" dirty="0">
                <a:solidFill>
                  <a:srgbClr val="221E1F"/>
                </a:solidFill>
              </a:rPr>
              <a:t>Aleksandra Moździerz</a:t>
            </a:r>
            <a:endParaRPr lang="pl-PL" b="1" dirty="0">
              <a:solidFill>
                <a:srgbClr val="221E1F"/>
              </a:solidFill>
            </a:endParaRPr>
          </a:p>
        </p:txBody>
      </p:sp>
      <p:pic>
        <p:nvPicPr>
          <p:cNvPr id="9" name="Obraz 8" descr="Obraz zawierający Grafika, projekt graficzny, Czcionka, zrzut ekranu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9053A66F-2D02-A94C-2B57-867C1E62F7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441" y="5082988"/>
            <a:ext cx="4053482" cy="103388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Overview: How do PFAS enter the environment © Wasser 3.0">
            <a:extLst>
              <a:ext uri="{FF2B5EF4-FFF2-40B4-BE49-F238E27FC236}">
                <a16:creationId xmlns:a16="http://schemas.microsoft.com/office/drawing/2014/main" id="{75740222-13AF-E199-86DD-994F3CA8B75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0" t="12474" r="3386" b="16350"/>
          <a:stretch/>
        </p:blipFill>
        <p:spPr bwMode="auto">
          <a:xfrm>
            <a:off x="1879552" y="1274775"/>
            <a:ext cx="8795816" cy="482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CEC485CD-BC7F-0239-D4AA-3906AB2FCD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9808" y="430822"/>
            <a:ext cx="7090800" cy="1632900"/>
          </a:xfrm>
        </p:spPr>
        <p:txBody>
          <a:bodyPr/>
          <a:lstStyle/>
          <a:p>
            <a:r>
              <a:rPr lang="pl-PL" dirty="0">
                <a:latin typeface="Source Sans Pro" panose="020B0503030403020204" pitchFamily="34" charset="0"/>
                <a:ea typeface="Source Sans Pro" panose="020B0503030403020204" pitchFamily="34" charset="0"/>
              </a:rPr>
              <a:t>PFAS</a:t>
            </a: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6178B78C-BB6F-80E5-B949-7AB4B282A93D}"/>
              </a:ext>
            </a:extLst>
          </p:cNvPr>
          <p:cNvSpPr txBox="1"/>
          <p:nvPr/>
        </p:nvSpPr>
        <p:spPr>
          <a:xfrm>
            <a:off x="7282824" y="6150179"/>
            <a:ext cx="7654414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sz="1200" dirty="0"/>
              <a:t>Źródło: https://wasserdreinull.de/en/knowledge/micropollutants/pfas/</a:t>
            </a:r>
          </a:p>
        </p:txBody>
      </p:sp>
    </p:spTree>
    <p:extLst>
      <p:ext uri="{BB962C8B-B14F-4D97-AF65-F5344CB8AC3E}">
        <p14:creationId xmlns:p14="http://schemas.microsoft.com/office/powerpoint/2010/main" val="12103032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EC485CD-BC7F-0239-D4AA-3906AB2FCD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0" y="888133"/>
            <a:ext cx="7992439" cy="1632900"/>
          </a:xfrm>
        </p:spPr>
        <p:txBody>
          <a:bodyPr/>
          <a:lstStyle/>
          <a:p>
            <a:r>
              <a:rPr lang="pl-PL" dirty="0">
                <a:latin typeface="Source Sans Pro" panose="020B0503030403020204" pitchFamily="34" charset="0"/>
                <a:ea typeface="Source Sans Pro" panose="020B0503030403020204" pitchFamily="34" charset="0"/>
              </a:rPr>
              <a:t>Związki </a:t>
            </a:r>
            <a:r>
              <a:rPr lang="pl-PL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endokrynnie</a:t>
            </a:r>
            <a:r>
              <a:rPr lang="pl-PL" dirty="0">
                <a:latin typeface="Source Sans Pro" panose="020B0503030403020204" pitchFamily="34" charset="0"/>
                <a:ea typeface="Source Sans Pro" panose="020B0503030403020204" pitchFamily="34" charset="0"/>
              </a:rPr>
              <a:t> czynne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E77322CF-B4C2-6CF6-E5EC-DC00AB9258DC}"/>
              </a:ext>
            </a:extLst>
          </p:cNvPr>
          <p:cNvSpPr txBox="1"/>
          <p:nvPr/>
        </p:nvSpPr>
        <p:spPr>
          <a:xfrm>
            <a:off x="4992706" y="1498777"/>
            <a:ext cx="6370366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b="0" i="0" u="none" strike="noStrike" dirty="0">
                <a:solidFill>
                  <a:srgbClr val="FF0000"/>
                </a:solidFill>
                <a:effectLst/>
                <a:latin typeface="Google Sans"/>
                <a:cs typeface="Arial"/>
              </a:rPr>
              <a:t>EDC, ang. </a:t>
            </a:r>
            <a:r>
              <a:rPr lang="pl-PL" b="0" i="0" u="none" strike="noStrike" err="1">
                <a:solidFill>
                  <a:srgbClr val="FF0000"/>
                </a:solidFill>
                <a:effectLst/>
                <a:latin typeface="Google Sans"/>
                <a:cs typeface="Arial"/>
              </a:rPr>
              <a:t>endocrine</a:t>
            </a:r>
            <a:r>
              <a:rPr lang="pl-PL" b="0" i="0" u="none" strike="noStrike" dirty="0">
                <a:solidFill>
                  <a:srgbClr val="FF0000"/>
                </a:solidFill>
                <a:effectLst/>
                <a:latin typeface="Google Sans"/>
                <a:cs typeface="Arial"/>
              </a:rPr>
              <a:t> </a:t>
            </a:r>
            <a:r>
              <a:rPr lang="pl-PL" b="0" i="0" u="none" strike="noStrike" err="1">
                <a:solidFill>
                  <a:srgbClr val="FF0000"/>
                </a:solidFill>
                <a:effectLst/>
                <a:latin typeface="Google Sans"/>
                <a:cs typeface="Arial"/>
              </a:rPr>
              <a:t>disrupting</a:t>
            </a:r>
            <a:r>
              <a:rPr lang="pl-PL" b="0" i="0" u="none" strike="noStrike" dirty="0">
                <a:solidFill>
                  <a:srgbClr val="FF0000"/>
                </a:solidFill>
                <a:effectLst/>
                <a:latin typeface="Google Sans"/>
                <a:cs typeface="Arial"/>
              </a:rPr>
              <a:t> chemicals</a:t>
            </a:r>
          </a:p>
          <a:p>
            <a:endParaRPr lang="pl-PL" sz="2400" dirty="0">
              <a:solidFill>
                <a:srgbClr val="001D35"/>
              </a:solidFill>
              <a:latin typeface="Google Sans"/>
            </a:endParaRPr>
          </a:p>
          <a:p>
            <a:endParaRPr lang="pl-PL" sz="2400" dirty="0"/>
          </a:p>
          <a:p>
            <a:endParaRPr lang="pl-PL" sz="2400" dirty="0"/>
          </a:p>
        </p:txBody>
      </p:sp>
      <p:pic>
        <p:nvPicPr>
          <p:cNvPr id="6" name="Obraz 5" descr="Obraz zawierający tekst, płyta kompaktowa, krąg, Urządzenie do przechowywania danych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B9E10BD8-063E-7A25-25B5-7A6096253F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406" y="1816967"/>
            <a:ext cx="4178300" cy="4152900"/>
          </a:xfrm>
          <a:prstGeom prst="rect">
            <a:avLst/>
          </a:prstGeom>
        </p:spPr>
      </p:pic>
      <p:sp>
        <p:nvSpPr>
          <p:cNvPr id="11" name="pole tekstowe 10">
            <a:extLst>
              <a:ext uri="{FF2B5EF4-FFF2-40B4-BE49-F238E27FC236}">
                <a16:creationId xmlns:a16="http://schemas.microsoft.com/office/drawing/2014/main" id="{5C4CF5BD-297E-FC25-DE1B-3FF1B89703B5}"/>
              </a:ext>
            </a:extLst>
          </p:cNvPr>
          <p:cNvSpPr txBox="1"/>
          <p:nvPr/>
        </p:nvSpPr>
        <p:spPr>
          <a:xfrm>
            <a:off x="779414" y="5801779"/>
            <a:ext cx="16081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200" dirty="0"/>
              <a:t>Źródło: </a:t>
            </a:r>
            <a:r>
              <a:rPr lang="pl-PL" sz="1200" dirty="0" err="1"/>
              <a:t>niehs.nih.gov</a:t>
            </a:r>
            <a:endParaRPr lang="pl-PL" sz="1200" dirty="0"/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21DECD2F-2A26-381A-EAC0-58F35D32C70A}"/>
              </a:ext>
            </a:extLst>
          </p:cNvPr>
          <p:cNvSpPr txBox="1"/>
          <p:nvPr/>
        </p:nvSpPr>
        <p:spPr>
          <a:xfrm>
            <a:off x="5235925" y="2112404"/>
            <a:ext cx="6681362" cy="415498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pl-PL" dirty="0">
                <a:solidFill>
                  <a:srgbClr val="001D35"/>
                </a:solidFill>
                <a:latin typeface="Google Sans"/>
              </a:rPr>
              <a:t>S</a:t>
            </a:r>
            <a:r>
              <a:rPr lang="pl-PL" b="0" i="0" u="none" strike="noStrike" dirty="0">
                <a:solidFill>
                  <a:srgbClr val="001D35"/>
                </a:solidFill>
                <a:effectLst/>
                <a:latin typeface="Google Sans"/>
              </a:rPr>
              <a:t>ubstancje chemiczne, mogące zakłócać działanie układu hormonalnego organizmu, prowadząc do niepożądanych efektów zdrowotnych.</a:t>
            </a:r>
          </a:p>
          <a:p>
            <a:endParaRPr lang="pl-PL" dirty="0">
              <a:solidFill>
                <a:srgbClr val="001D35"/>
              </a:solidFill>
              <a:latin typeface="Google Sans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dirty="0">
                <a:solidFill>
                  <a:srgbClr val="001D35"/>
                </a:solidFill>
                <a:latin typeface="Google Sans"/>
              </a:rPr>
              <a:t>Naśladują hormony oraz zaburzają ich działanie oraz syntezę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dirty="0">
                <a:solidFill>
                  <a:srgbClr val="001D35"/>
                </a:solidFill>
                <a:latin typeface="Google Sans"/>
              </a:rPr>
              <a:t>Wpływają na rozwój i </a:t>
            </a:r>
            <a:r>
              <a:rPr lang="pl-PL" dirty="0" err="1">
                <a:solidFill>
                  <a:srgbClr val="001D35"/>
                </a:solidFill>
                <a:latin typeface="Google Sans"/>
              </a:rPr>
              <a:t>fukcje</a:t>
            </a:r>
            <a:r>
              <a:rPr lang="pl-PL" dirty="0">
                <a:solidFill>
                  <a:srgbClr val="001D35"/>
                </a:solidFill>
                <a:latin typeface="Google Sans"/>
              </a:rPr>
              <a:t> narządów (m.in. Zaburzenia tarczycy, zburzenia neurologiczne, metaboliczne, nowotwory)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l-PL" dirty="0">
              <a:solidFill>
                <a:srgbClr val="001D35"/>
              </a:solidFill>
              <a:latin typeface="Google Sans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l-PL" dirty="0">
              <a:solidFill>
                <a:srgbClr val="001D35"/>
              </a:solidFill>
              <a:latin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7965047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Obraz zawierający zrzut ekranu, kreskówka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CD0DB425-D04A-C6FF-D6DC-F2C209C5DC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516" y="1889020"/>
            <a:ext cx="11251343" cy="3758745"/>
          </a:xfrm>
          <a:prstGeom prst="rect">
            <a:avLst/>
          </a:prstGeom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1F215A97-CE7D-B626-D1D5-C495CFAC9AE9}"/>
              </a:ext>
            </a:extLst>
          </p:cNvPr>
          <p:cNvSpPr txBox="1"/>
          <p:nvPr/>
        </p:nvSpPr>
        <p:spPr>
          <a:xfrm>
            <a:off x="10273726" y="5647765"/>
            <a:ext cx="16081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200" dirty="0"/>
              <a:t>Źródło: </a:t>
            </a:r>
            <a:r>
              <a:rPr lang="pl-PL" sz="1200" dirty="0" err="1"/>
              <a:t>niehs.nih.gov</a:t>
            </a:r>
            <a:endParaRPr lang="pl-PL" sz="1200" dirty="0"/>
          </a:p>
        </p:txBody>
      </p:sp>
    </p:spTree>
    <p:extLst>
      <p:ext uri="{BB962C8B-B14F-4D97-AF65-F5344CB8AC3E}">
        <p14:creationId xmlns:p14="http://schemas.microsoft.com/office/powerpoint/2010/main" val="36710187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>
            <a:spLocks noGrp="1"/>
          </p:cNvSpPr>
          <p:nvPr>
            <p:ph type="title"/>
          </p:nvPr>
        </p:nvSpPr>
        <p:spPr>
          <a:xfrm>
            <a:off x="3096473" y="2854764"/>
            <a:ext cx="5413260" cy="17191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pl-PL" sz="4800" dirty="0"/>
              <a:t>Źródła zanieczyszczeń </a:t>
            </a:r>
            <a:endParaRPr sz="4800" dirty="0"/>
          </a:p>
        </p:txBody>
      </p:sp>
      <p:pic>
        <p:nvPicPr>
          <p:cNvPr id="3" name="Obraz 2" descr="Obraz zawierający trawa, szklarnia, budynek, roślina&#10;&#10;Opis wygenerowany automatycznie">
            <a:extLst>
              <a:ext uri="{FF2B5EF4-FFF2-40B4-BE49-F238E27FC236}">
                <a16:creationId xmlns:a16="http://schemas.microsoft.com/office/drawing/2014/main" id="{131068BB-8776-2393-DB4E-8069C67C76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7498" y="3957457"/>
            <a:ext cx="3243066" cy="22572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Obraz 4" descr="Obraz zawierający niebo, chmura, na wolnym powietrzu, budynek&#10;&#10;Opis wygenerowany automatycznie">
            <a:extLst>
              <a:ext uri="{FF2B5EF4-FFF2-40B4-BE49-F238E27FC236}">
                <a16:creationId xmlns:a16="http://schemas.microsoft.com/office/drawing/2014/main" id="{4674C12F-2BF4-F89A-4740-C2FD655BE4E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875" r="18705" b="-618"/>
          <a:stretch/>
        </p:blipFill>
        <p:spPr>
          <a:xfrm>
            <a:off x="6031411" y="3910257"/>
            <a:ext cx="3221523" cy="22227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Obraz 5" descr="Obraz zawierający góra, chmura, natura, niebo&#10;&#10;Opis wygenerowany automatycznie">
            <a:extLst>
              <a:ext uri="{FF2B5EF4-FFF2-40B4-BE49-F238E27FC236}">
                <a16:creationId xmlns:a16="http://schemas.microsoft.com/office/drawing/2014/main" id="{02F9EE8A-5BEE-AE32-FD62-FA2E8B4484E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4792" t="-2381" r="1250"/>
          <a:stretch/>
        </p:blipFill>
        <p:spPr>
          <a:xfrm>
            <a:off x="3981450" y="185382"/>
            <a:ext cx="3122717" cy="207404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4" name="Łącznik prosty ze strzałką 3">
            <a:extLst>
              <a:ext uri="{FF2B5EF4-FFF2-40B4-BE49-F238E27FC236}">
                <a16:creationId xmlns:a16="http://schemas.microsoft.com/office/drawing/2014/main" id="{229B7B9D-AA28-0D6F-6B92-EDF08F0BB4DD}"/>
              </a:ext>
            </a:extLst>
          </p:cNvPr>
          <p:cNvCxnSpPr>
            <a:cxnSpLocks/>
          </p:cNvCxnSpPr>
          <p:nvPr/>
        </p:nvCxnSpPr>
        <p:spPr>
          <a:xfrm flipH="1">
            <a:off x="5476229" y="3683542"/>
            <a:ext cx="8409" cy="536783"/>
          </a:xfrm>
          <a:prstGeom prst="straightConnector1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Łącznik prosty ze strzałką 8">
            <a:extLst>
              <a:ext uri="{FF2B5EF4-FFF2-40B4-BE49-F238E27FC236}">
                <a16:creationId xmlns:a16="http://schemas.microsoft.com/office/drawing/2014/main" id="{E661BC74-7807-7D7E-E1F5-F2F4B0AD8408}"/>
              </a:ext>
            </a:extLst>
          </p:cNvPr>
          <p:cNvCxnSpPr>
            <a:cxnSpLocks/>
          </p:cNvCxnSpPr>
          <p:nvPr/>
        </p:nvCxnSpPr>
        <p:spPr>
          <a:xfrm flipH="1" flipV="1">
            <a:off x="5465891" y="2259424"/>
            <a:ext cx="8409" cy="514494"/>
          </a:xfrm>
          <a:prstGeom prst="straightConnector1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3" name="pole tekstowe 12">
            <a:extLst>
              <a:ext uri="{FF2B5EF4-FFF2-40B4-BE49-F238E27FC236}">
                <a16:creationId xmlns:a16="http://schemas.microsoft.com/office/drawing/2014/main" id="{07BE5EC2-3C35-D971-57BA-5FA7CEAAE784}"/>
              </a:ext>
            </a:extLst>
          </p:cNvPr>
          <p:cNvSpPr txBox="1"/>
          <p:nvPr/>
        </p:nvSpPr>
        <p:spPr>
          <a:xfrm>
            <a:off x="4570565" y="4573928"/>
            <a:ext cx="2743200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sz="2000" dirty="0">
                <a:latin typeface="Arial"/>
                <a:ea typeface="Arial"/>
                <a:cs typeface="Arial"/>
              </a:rPr>
              <a:t>​</a:t>
            </a:r>
            <a:r>
              <a:rPr lang="pl-PL" sz="2000" b="1" i="1" dirty="0">
                <a:solidFill>
                  <a:srgbClr val="FFFFFF"/>
                </a:solidFill>
                <a:highlight>
                  <a:srgbClr val="000000"/>
                </a:highlight>
              </a:rPr>
              <a:t>antropogeniczne</a:t>
            </a:r>
          </a:p>
        </p:txBody>
      </p:sp>
      <p:sp>
        <p:nvSpPr>
          <p:cNvPr id="14" name="pole tekstowe 13">
            <a:extLst>
              <a:ext uri="{FF2B5EF4-FFF2-40B4-BE49-F238E27FC236}">
                <a16:creationId xmlns:a16="http://schemas.microsoft.com/office/drawing/2014/main" id="{1A33337B-FCA0-3522-DF97-C30471569DB4}"/>
              </a:ext>
            </a:extLst>
          </p:cNvPr>
          <p:cNvSpPr txBox="1"/>
          <p:nvPr/>
        </p:nvSpPr>
        <p:spPr>
          <a:xfrm>
            <a:off x="4926106" y="1627317"/>
            <a:ext cx="2743200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sz="2000" b="1" i="1" dirty="0">
                <a:solidFill>
                  <a:srgbClr val="FFFFFF"/>
                </a:solidFill>
                <a:highlight>
                  <a:srgbClr val="000000"/>
                </a:highlight>
              </a:rPr>
              <a:t>naturalne</a:t>
            </a:r>
            <a:r>
              <a:rPr lang="pl-PL" sz="2000" dirty="0"/>
              <a:t>​</a:t>
            </a:r>
          </a:p>
        </p:txBody>
      </p:sp>
      <p:sp>
        <p:nvSpPr>
          <p:cNvPr id="15" name="pole tekstowe 14">
            <a:extLst>
              <a:ext uri="{FF2B5EF4-FFF2-40B4-BE49-F238E27FC236}">
                <a16:creationId xmlns:a16="http://schemas.microsoft.com/office/drawing/2014/main" id="{A1DAE68A-FD21-B304-A1AB-91A3CC2D064C}"/>
              </a:ext>
            </a:extLst>
          </p:cNvPr>
          <p:cNvSpPr txBox="1"/>
          <p:nvPr/>
        </p:nvSpPr>
        <p:spPr>
          <a:xfrm>
            <a:off x="9713781" y="5380748"/>
            <a:ext cx="3222224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sz="1200" dirty="0"/>
              <a:t>Źródło: teraz-</a:t>
            </a:r>
            <a:r>
              <a:rPr lang="pl-PL" sz="1200" dirty="0" err="1"/>
              <a:t>srodowisko.pl</a:t>
            </a:r>
            <a:endParaRPr lang="pl-PL" sz="1200" dirty="0"/>
          </a:p>
          <a:p>
            <a:r>
              <a:rPr lang="pl-PL" sz="1200" dirty="0"/>
              <a:t>            </a:t>
            </a:r>
            <a:r>
              <a:rPr lang="pl-PL" sz="1200" dirty="0" err="1"/>
              <a:t>sadyogrody.pl</a:t>
            </a:r>
            <a:endParaRPr lang="pl-PL" sz="1200" dirty="0"/>
          </a:p>
          <a:p>
            <a:r>
              <a:rPr lang="pl-PL" sz="1200" dirty="0"/>
              <a:t>            </a:t>
            </a:r>
            <a:r>
              <a:rPr lang="pl-PL" sz="1200" dirty="0" err="1"/>
              <a:t>veoliawatertechnologies.pl</a:t>
            </a:r>
            <a:endParaRPr lang="pl-PL" sz="12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6CC411F-26D5-C721-7F4D-C177ACEC94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69699" y="669597"/>
            <a:ext cx="7090800" cy="1632900"/>
          </a:xfrm>
        </p:spPr>
        <p:txBody>
          <a:bodyPr/>
          <a:lstStyle/>
          <a:p>
            <a:r>
              <a:rPr lang="pl-PL" dirty="0">
                <a:latin typeface="Source Sans Pro" panose="020B0503030403020204" pitchFamily="34" charset="0"/>
                <a:ea typeface="Source Sans Pro" panose="020B0503030403020204" pitchFamily="34" charset="0"/>
              </a:rPr>
              <a:t>Rolnictwo</a:t>
            </a:r>
          </a:p>
        </p:txBody>
      </p:sp>
      <p:pic>
        <p:nvPicPr>
          <p:cNvPr id="4100" name="Picture 4" descr="Ekspert: polskie wody będą zanieczyszczone jeszcze przez...">
            <a:extLst>
              <a:ext uri="{FF2B5EF4-FFF2-40B4-BE49-F238E27FC236}">
                <a16:creationId xmlns:a16="http://schemas.microsoft.com/office/drawing/2014/main" id="{92F6D3C1-54F3-D3B4-CEFC-157DD7F79C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807" y="1664088"/>
            <a:ext cx="5746143" cy="37525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pole tekstowe 2">
            <a:extLst>
              <a:ext uri="{FF2B5EF4-FFF2-40B4-BE49-F238E27FC236}">
                <a16:creationId xmlns:a16="http://schemas.microsoft.com/office/drawing/2014/main" id="{ED8C1C51-6535-932B-B9CB-A5F178E9C1CA}"/>
              </a:ext>
            </a:extLst>
          </p:cNvPr>
          <p:cNvSpPr txBox="1"/>
          <p:nvPr/>
        </p:nvSpPr>
        <p:spPr>
          <a:xfrm>
            <a:off x="5794807" y="5597813"/>
            <a:ext cx="13019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200" dirty="0"/>
              <a:t>Źródło: Prawo.pl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E03895F4-FDA6-6A07-CA0A-821DB8A688A5}"/>
              </a:ext>
            </a:extLst>
          </p:cNvPr>
          <p:cNvSpPr txBox="1"/>
          <p:nvPr/>
        </p:nvSpPr>
        <p:spPr>
          <a:xfrm>
            <a:off x="493734" y="1664088"/>
            <a:ext cx="478592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/>
              <a:t>Zanieczyszczenie wód powodowane przez działalność rolniczą związane jest przede wszystkim z </a:t>
            </a:r>
            <a:r>
              <a:rPr lang="pl-PL" sz="2400" u="sng" dirty="0"/>
              <a:t>wykorzystywaniem nawozów sztucznych</a:t>
            </a:r>
            <a:r>
              <a:rPr lang="pl-PL" sz="2400" dirty="0"/>
              <a:t>. Nadmiar azotanów i fosforanów spływający z pól wpływa na jakość wody </a:t>
            </a:r>
            <a:br>
              <a:rPr lang="pl-PL" sz="2400" dirty="0"/>
            </a:br>
            <a:r>
              <a:rPr lang="pl-PL" sz="2400" dirty="0"/>
              <a:t>w pobliskich rzekach i jeziorach.</a:t>
            </a:r>
          </a:p>
          <a:p>
            <a:endParaRPr lang="pl-PL" sz="2400" dirty="0"/>
          </a:p>
          <a:p>
            <a:r>
              <a:rPr lang="pl-PL" sz="2400" dirty="0"/>
              <a:t>Ponadto pestycydy mogą być toksyczne dla organizmów wodnych.</a:t>
            </a:r>
          </a:p>
        </p:txBody>
      </p:sp>
    </p:spTree>
    <p:extLst>
      <p:ext uri="{BB962C8B-B14F-4D97-AF65-F5344CB8AC3E}">
        <p14:creationId xmlns:p14="http://schemas.microsoft.com/office/powerpoint/2010/main" val="8725299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B9DAE1F-BDCE-BBC9-D6D7-1046CF07CE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0995" y="814925"/>
            <a:ext cx="7090800" cy="1632900"/>
          </a:xfrm>
        </p:spPr>
        <p:txBody>
          <a:bodyPr/>
          <a:lstStyle/>
          <a:p>
            <a:r>
              <a:rPr lang="pl-PL" dirty="0">
                <a:latin typeface="Source Sans Pro" panose="020B0503030403020204" pitchFamily="34" charset="0"/>
                <a:ea typeface="Source Sans Pro" panose="020B0503030403020204" pitchFamily="34" charset="0"/>
              </a:rPr>
              <a:t>Przemysł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1A8AB2FE-ECE4-2E03-61CA-8206BFA76030}"/>
              </a:ext>
            </a:extLst>
          </p:cNvPr>
          <p:cNvSpPr txBox="1"/>
          <p:nvPr/>
        </p:nvSpPr>
        <p:spPr>
          <a:xfrm>
            <a:off x="6341885" y="1660669"/>
            <a:ext cx="585011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/>
              <a:t>Główne źródła: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400" dirty="0"/>
              <a:t>wydobycie i uszlachetnianie surowców,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400" dirty="0"/>
              <a:t>procesy przemysłowe takie jak: chłodzenie urządzeń, filtracja, destylacja,</a:t>
            </a:r>
          </a:p>
          <a:p>
            <a:endParaRPr lang="pl-PL" sz="2400" dirty="0"/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6A20EDCD-8706-B354-0CD6-5E644B37780D}"/>
              </a:ext>
            </a:extLst>
          </p:cNvPr>
          <p:cNvSpPr txBox="1"/>
          <p:nvPr/>
        </p:nvSpPr>
        <p:spPr>
          <a:xfrm>
            <a:off x="6341885" y="3968993"/>
            <a:ext cx="5255605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pl-PL" sz="2400" dirty="0"/>
              <a:t>Charakterystyczne zanieczyszczenia: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400" dirty="0"/>
              <a:t>sole metali ciężkich,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400" dirty="0"/>
              <a:t>toksyczne związki organiczne,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400" dirty="0"/>
              <a:t>wody </a:t>
            </a:r>
            <a:r>
              <a:rPr lang="pl-PL" sz="2400" dirty="0" err="1"/>
              <a:t>pochłodnicze</a:t>
            </a:r>
            <a:r>
              <a:rPr lang="pl-PL" sz="2400" dirty="0"/>
              <a:t> </a:t>
            </a:r>
            <a:br>
              <a:rPr lang="pl-PL" sz="2400" dirty="0"/>
            </a:br>
            <a:r>
              <a:rPr lang="pl-PL" sz="2400" dirty="0"/>
              <a:t>o podwyższonej temperaturze.</a:t>
            </a:r>
            <a:endParaRPr lang="pl-PL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CF09DE97-301D-E2FD-8A46-3188192222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713" y="2210075"/>
            <a:ext cx="5840287" cy="30189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92E98D69-3064-79AA-1395-E6FCCA4C8708}"/>
              </a:ext>
            </a:extLst>
          </p:cNvPr>
          <p:cNvSpPr txBox="1"/>
          <p:nvPr/>
        </p:nvSpPr>
        <p:spPr>
          <a:xfrm>
            <a:off x="255713" y="5229054"/>
            <a:ext cx="24609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200" dirty="0"/>
              <a:t>Źródło: </a:t>
            </a:r>
            <a:r>
              <a:rPr lang="pl-PL" sz="1200" dirty="0" err="1"/>
              <a:t>climateandcapitalism.com</a:t>
            </a:r>
            <a:endParaRPr lang="pl-PL" sz="1200" dirty="0"/>
          </a:p>
        </p:txBody>
      </p:sp>
    </p:spTree>
    <p:extLst>
      <p:ext uri="{BB962C8B-B14F-4D97-AF65-F5344CB8AC3E}">
        <p14:creationId xmlns:p14="http://schemas.microsoft.com/office/powerpoint/2010/main" val="40173597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Jak otworzyć składowisko odpadów? - Ekombud">
            <a:extLst>
              <a:ext uri="{FF2B5EF4-FFF2-40B4-BE49-F238E27FC236}">
                <a16:creationId xmlns:a16="http://schemas.microsoft.com/office/drawing/2014/main" id="{A3E3957F-C5AE-43CE-422A-6E2AC90EAA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676" y="2497176"/>
            <a:ext cx="5060636" cy="28430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500E5F8C-880B-8657-D4C8-F8EBB579E7A8}"/>
              </a:ext>
            </a:extLst>
          </p:cNvPr>
          <p:cNvSpPr txBox="1"/>
          <p:nvPr/>
        </p:nvSpPr>
        <p:spPr>
          <a:xfrm>
            <a:off x="512709" y="5473891"/>
            <a:ext cx="1515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200" dirty="0"/>
              <a:t>Źródło: </a:t>
            </a:r>
            <a:r>
              <a:rPr lang="pl-PL" sz="1200" dirty="0" err="1"/>
              <a:t>Ekombud.pl</a:t>
            </a:r>
            <a:endParaRPr lang="pl-PL" sz="1200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6F88BBB3-9166-F359-C7A4-8F64F6D4637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50" t="5271" r="2338" b="13082"/>
          <a:stretch/>
        </p:blipFill>
        <p:spPr>
          <a:xfrm>
            <a:off x="5767450" y="2362705"/>
            <a:ext cx="6014874" cy="2843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2DA493C4-CF0F-D07D-9504-7B45AD7A3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1208" y="701366"/>
            <a:ext cx="7448675" cy="1632900"/>
          </a:xfrm>
        </p:spPr>
        <p:txBody>
          <a:bodyPr/>
          <a:lstStyle/>
          <a:p>
            <a:r>
              <a:rPr lang="pl-PL" dirty="0">
                <a:latin typeface="Source Sans Pro" panose="020B0503030403020204" pitchFamily="34" charset="0"/>
                <a:ea typeface="Source Sans Pro" panose="020B0503030403020204" pitchFamily="34" charset="0"/>
              </a:rPr>
              <a:t>Gospodarka odpadami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340ED234-DC8D-1A71-7F38-C7881FC5DE7F}"/>
              </a:ext>
            </a:extLst>
          </p:cNvPr>
          <p:cNvSpPr txBox="1"/>
          <p:nvPr/>
        </p:nvSpPr>
        <p:spPr>
          <a:xfrm>
            <a:off x="8722071" y="5667853"/>
            <a:ext cx="21996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200" dirty="0"/>
              <a:t>Źródło: </a:t>
            </a:r>
            <a:r>
              <a:rPr lang="pl-PL" sz="1200" dirty="0" err="1"/>
              <a:t>Wijewardana</a:t>
            </a:r>
            <a:r>
              <a:rPr lang="pl-PL" sz="1200" dirty="0"/>
              <a:t> N., i in., </a:t>
            </a:r>
          </a:p>
        </p:txBody>
      </p:sp>
    </p:spTree>
    <p:extLst>
      <p:ext uri="{BB962C8B-B14F-4D97-AF65-F5344CB8AC3E}">
        <p14:creationId xmlns:p14="http://schemas.microsoft.com/office/powerpoint/2010/main" val="18576830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9209C76-60EB-4B35-C18E-0BC893AA33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5449" y="213338"/>
            <a:ext cx="7883784" cy="2027549"/>
          </a:xfrm>
        </p:spPr>
        <p:txBody>
          <a:bodyPr/>
          <a:lstStyle/>
          <a:p>
            <a:pPr algn="ctr"/>
            <a:r>
              <a:rPr lang="pl-PL" dirty="0">
                <a:latin typeface="Source Sans Pro" panose="020B0503030403020204" pitchFamily="34" charset="0"/>
                <a:ea typeface="Source Sans Pro" panose="020B0503030403020204" pitchFamily="34" charset="0"/>
              </a:rPr>
              <a:t>Zanieczyszczenie </a:t>
            </a:r>
            <a:br>
              <a:rPr lang="pl-PL" dirty="0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pl-PL" dirty="0">
                <a:latin typeface="Source Sans Pro" panose="020B0503030403020204" pitchFamily="34" charset="0"/>
                <a:ea typeface="Source Sans Pro" panose="020B0503030403020204" pitchFamily="34" charset="0"/>
              </a:rPr>
              <a:t>wód gruntowych arsenem</a:t>
            </a:r>
          </a:p>
        </p:txBody>
      </p:sp>
      <p:pic>
        <p:nvPicPr>
          <p:cNvPr id="3074" name="Picture 2" descr="Arsenic contamination of groundwater - Wikipedia">
            <a:extLst>
              <a:ext uri="{FF2B5EF4-FFF2-40B4-BE49-F238E27FC236}">
                <a16:creationId xmlns:a16="http://schemas.microsoft.com/office/drawing/2014/main" id="{10239F36-5DDC-807D-1210-F37D019E90B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8"/>
          <a:stretch/>
        </p:blipFill>
        <p:spPr bwMode="auto">
          <a:xfrm>
            <a:off x="119387" y="1686272"/>
            <a:ext cx="6955643" cy="4021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pole tekstowe 2">
            <a:extLst>
              <a:ext uri="{FF2B5EF4-FFF2-40B4-BE49-F238E27FC236}">
                <a16:creationId xmlns:a16="http://schemas.microsoft.com/office/drawing/2014/main" id="{3BF16922-0280-F578-7DEF-9E9FE0F99AAC}"/>
              </a:ext>
            </a:extLst>
          </p:cNvPr>
          <p:cNvSpPr txBox="1"/>
          <p:nvPr/>
        </p:nvSpPr>
        <p:spPr>
          <a:xfrm>
            <a:off x="7180301" y="2173679"/>
            <a:ext cx="511166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/>
              <a:t>Przyczyny: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400" dirty="0"/>
              <a:t>naturalnie występujących wysokich stężeń arsenu w głębszych poziomach wód gruntowych,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400" dirty="0"/>
              <a:t>wydobycie złota (arsen często występuje w rudach zawierających złoto).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272E275C-0485-1D17-AAC8-DE7AA1B7188B}"/>
              </a:ext>
            </a:extLst>
          </p:cNvPr>
          <p:cNvSpPr txBox="1"/>
          <p:nvPr/>
        </p:nvSpPr>
        <p:spPr>
          <a:xfrm>
            <a:off x="4003328" y="5707503"/>
            <a:ext cx="31758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200" dirty="0"/>
              <a:t>Autor: </a:t>
            </a:r>
            <a:r>
              <a:rPr lang="en-US" sz="1200" dirty="0"/>
              <a:t>M. Feroze Ahmed</a:t>
            </a:r>
            <a:r>
              <a:rPr lang="pl-PL" sz="1200" dirty="0"/>
              <a:t>, </a:t>
            </a:r>
            <a:r>
              <a:rPr lang="pl-PL" sz="1200" dirty="0" err="1"/>
              <a:t>Water</a:t>
            </a:r>
            <a:r>
              <a:rPr lang="pl-PL" sz="1200" dirty="0"/>
              <a:t> </a:t>
            </a:r>
            <a:r>
              <a:rPr lang="pl-PL" sz="1200" dirty="0" err="1"/>
              <a:t>Week</a:t>
            </a:r>
            <a:r>
              <a:rPr lang="pl-PL" sz="1200" dirty="0"/>
              <a:t> 2004</a:t>
            </a:r>
          </a:p>
        </p:txBody>
      </p:sp>
    </p:spTree>
    <p:extLst>
      <p:ext uri="{BB962C8B-B14F-4D97-AF65-F5344CB8AC3E}">
        <p14:creationId xmlns:p14="http://schemas.microsoft.com/office/powerpoint/2010/main" val="9621715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1">
            <a:extLst>
              <a:ext uri="{FF2B5EF4-FFF2-40B4-BE49-F238E27FC236}">
                <a16:creationId xmlns:a16="http://schemas.microsoft.com/office/drawing/2014/main" id="{C500C3F5-F3CE-660E-496D-3C7A09C3FA3F}"/>
              </a:ext>
            </a:extLst>
          </p:cNvPr>
          <p:cNvSpPr txBox="1">
            <a:spLocks/>
          </p:cNvSpPr>
          <p:nvPr/>
        </p:nvSpPr>
        <p:spPr bwMode="auto">
          <a:xfrm>
            <a:off x="1416303" y="672839"/>
            <a:ext cx="9352092" cy="2027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lvl="0" algn="l" defTabSz="913477" rtl="0" eaLnBrk="1" fontAlgn="base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21E1F"/>
              </a:buClr>
              <a:buSzPts val="5200"/>
              <a:buFont typeface="Arial"/>
              <a:buNone/>
              <a:defRPr sz="5200" kern="1200">
                <a:solidFill>
                  <a:srgbClr val="221E1F"/>
                </a:solidFill>
                <a:latin typeface="+mj-lt"/>
                <a:ea typeface="+mj-ea"/>
                <a:cs typeface="+mj-cs"/>
              </a:defRPr>
            </a:lvl1pPr>
            <a:lvl2pPr lvl="1" algn="l" defTabSz="913477" rtl="0" eaLnBrk="1" fontAlgn="base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356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lvl="2" algn="l" defTabSz="913477" rtl="0" eaLnBrk="1" fontAlgn="base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356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lvl="3" algn="l" defTabSz="913477" rtl="0" eaLnBrk="1" fontAlgn="base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356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lvl="4" algn="l" defTabSz="913477" rtl="0" eaLnBrk="1" fontAlgn="base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356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14955" lvl="5" algn="l" defTabSz="913477" rtl="0" eaLnBrk="1" fontAlgn="base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356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829909" lvl="6" algn="l" defTabSz="913477" rtl="0" eaLnBrk="1" fontAlgn="base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356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244864" lvl="7" algn="l" defTabSz="913477" rtl="0" eaLnBrk="1" fontAlgn="base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356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659819" lvl="8" algn="l" defTabSz="913477" rtl="0" eaLnBrk="1" fontAlgn="base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356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pl-PL" sz="5000" b="0" i="0" dirty="0">
                <a:effectLst/>
                <a:latin typeface="Source Sans Pro" panose="020F0502020204030204" pitchFamily="34" charset="0"/>
                <a:ea typeface="Source Sans Pro" panose="020F0502020204030204" pitchFamily="34" charset="0"/>
                <a:cs typeface="Verdana" panose="020B0604030504040204" pitchFamily="34" charset="0"/>
              </a:rPr>
              <a:t>Analiza jakości wód ze studni awaryjnego zaopatrzenia w wodę</a:t>
            </a:r>
            <a:endParaRPr lang="pl-PL" sz="5000" dirty="0"/>
          </a:p>
        </p:txBody>
      </p:sp>
      <p:pic>
        <p:nvPicPr>
          <p:cNvPr id="4" name="Obraz 3" descr="Obraz zawierający osoba, ubrania, na wolnym powietrzu, ziemia&#10;&#10;Opis wygenerowany automatycznie">
            <a:extLst>
              <a:ext uri="{FF2B5EF4-FFF2-40B4-BE49-F238E27FC236}">
                <a16:creationId xmlns:a16="http://schemas.microsoft.com/office/drawing/2014/main" id="{B63E63CA-B865-CA12-F7D8-A18C081147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738994" y="3108701"/>
            <a:ext cx="3266502" cy="2449877"/>
          </a:xfrm>
          <a:prstGeom prst="rect">
            <a:avLst/>
          </a:prstGeom>
        </p:spPr>
      </p:pic>
      <p:pic>
        <p:nvPicPr>
          <p:cNvPr id="5" name="Obraz 4" descr="Obraz zawierający na wolnym powietrzu, zioło, trawa, roślina&#10;&#10;Opis wygenerowany automatycznie">
            <a:extLst>
              <a:ext uri="{FF2B5EF4-FFF2-40B4-BE49-F238E27FC236}">
                <a16:creationId xmlns:a16="http://schemas.microsoft.com/office/drawing/2014/main" id="{E86383BF-4F91-5436-43FB-1E292FBE4D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47023" y="2698619"/>
            <a:ext cx="3890651" cy="2917988"/>
          </a:xfrm>
          <a:prstGeom prst="rect">
            <a:avLst/>
          </a:prstGeom>
        </p:spPr>
      </p:pic>
      <p:pic>
        <p:nvPicPr>
          <p:cNvPr id="6" name="Obraz 5" descr="Obraz zawierający na wolnym powietrzu, trawa, butelka, ziemia&#10;&#10;Opis wygenerowany automatycznie">
            <a:extLst>
              <a:ext uri="{FF2B5EF4-FFF2-40B4-BE49-F238E27FC236}">
                <a16:creationId xmlns:a16="http://schemas.microsoft.com/office/drawing/2014/main" id="{58587B70-ABCD-BB84-2857-C15A2C8CCA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373"/>
          <a:stretch/>
        </p:blipFill>
        <p:spPr>
          <a:xfrm rot="5400000">
            <a:off x="1881811" y="3481734"/>
            <a:ext cx="2286035" cy="2180568"/>
          </a:xfrm>
          <a:prstGeom prst="rect">
            <a:avLst/>
          </a:prstGeom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id="{2FD0133C-8C6C-01AD-C4E9-B5EDCBBA02E4}"/>
              </a:ext>
            </a:extLst>
          </p:cNvPr>
          <p:cNvSpPr txBox="1"/>
          <p:nvPr/>
        </p:nvSpPr>
        <p:spPr>
          <a:xfrm>
            <a:off x="1934544" y="5843780"/>
            <a:ext cx="31758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/>
              <a:t>Źródło: materiały własne KN Hydro</a:t>
            </a:r>
          </a:p>
        </p:txBody>
      </p:sp>
    </p:spTree>
    <p:extLst>
      <p:ext uri="{BB962C8B-B14F-4D97-AF65-F5344CB8AC3E}">
        <p14:creationId xmlns:p14="http://schemas.microsoft.com/office/powerpoint/2010/main" val="27775711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Obraz zawierający kubek, ziemia, na wolnym powietrzu, jedzenie&#10;&#10;Opis wygenerowany automatycznie">
            <a:extLst>
              <a:ext uri="{FF2B5EF4-FFF2-40B4-BE49-F238E27FC236}">
                <a16:creationId xmlns:a16="http://schemas.microsoft.com/office/drawing/2014/main" id="{12021769-373B-C7E0-66DF-C2F3285518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675295" y="1423075"/>
            <a:ext cx="4817198" cy="3612898"/>
          </a:xfrm>
          <a:prstGeom prst="rect">
            <a:avLst/>
          </a:prstGeom>
        </p:spPr>
      </p:pic>
      <p:pic>
        <p:nvPicPr>
          <p:cNvPr id="4" name="Obraz 3" descr="Obraz zawierający na wolnym powietrzu, zieleń, roślina, ziemia&#10;&#10;Opis wygenerowany automatycznie">
            <a:extLst>
              <a:ext uri="{FF2B5EF4-FFF2-40B4-BE49-F238E27FC236}">
                <a16:creationId xmlns:a16="http://schemas.microsoft.com/office/drawing/2014/main" id="{AB44F6C1-4551-D94D-97AE-F55D027E29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699508" y="1423073"/>
            <a:ext cx="4817198" cy="3612899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5A0A7346-EEF2-3F81-382E-7A4E6D2CA772}"/>
              </a:ext>
            </a:extLst>
          </p:cNvPr>
          <p:cNvSpPr txBox="1"/>
          <p:nvPr/>
        </p:nvSpPr>
        <p:spPr>
          <a:xfrm>
            <a:off x="7844367" y="5790854"/>
            <a:ext cx="31758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/>
              <a:t>Źródło: materiały własne KN Hydro</a:t>
            </a:r>
          </a:p>
        </p:txBody>
      </p:sp>
    </p:spTree>
    <p:extLst>
      <p:ext uri="{BB962C8B-B14F-4D97-AF65-F5344CB8AC3E}">
        <p14:creationId xmlns:p14="http://schemas.microsoft.com/office/powerpoint/2010/main" val="28944343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4CF4C20-ADAC-DA63-1A50-7575759BB3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6258" y="660464"/>
            <a:ext cx="7090800" cy="1632900"/>
          </a:xfrm>
        </p:spPr>
        <p:txBody>
          <a:bodyPr/>
          <a:lstStyle/>
          <a:p>
            <a:r>
              <a:rPr lang="pl-PL" dirty="0">
                <a:latin typeface="Source Sans Pro" panose="020B0503030403020204" pitchFamily="34" charset="0"/>
                <a:ea typeface="Source Sans Pro" panose="020B0503030403020204" pitchFamily="34" charset="0"/>
              </a:rPr>
              <a:t>Zanieczyszczenie wód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DBA34188-9CEA-2326-7CC7-6DCFE2D3E5D7}"/>
              </a:ext>
            </a:extLst>
          </p:cNvPr>
          <p:cNvSpPr txBox="1"/>
          <p:nvPr/>
        </p:nvSpPr>
        <p:spPr>
          <a:xfrm>
            <a:off x="518027" y="1694655"/>
            <a:ext cx="11155946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sz="2400" dirty="0"/>
              <a:t>Jest to stan, w którym zmianie ulegają cechy fizykochemiczne oraz biologiczne (bakteriologiczne) wody, spowodowany wprowadzeniem substancji organicznych i nieorganicznych w postaci stałej, płynnej i gazowej oraz ciepła.</a:t>
            </a:r>
          </a:p>
        </p:txBody>
      </p:sp>
      <p:pic>
        <p:nvPicPr>
          <p:cNvPr id="4" name="Obraz 3" descr="Obraz zawierający pływanie, woda, ssak, Żółw morski&#10;&#10;Opis wygenerowany automatycznie">
            <a:extLst>
              <a:ext uri="{FF2B5EF4-FFF2-40B4-BE49-F238E27FC236}">
                <a16:creationId xmlns:a16="http://schemas.microsoft.com/office/drawing/2014/main" id="{ABA9B82B-6064-5FFC-872D-1732CEFC26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6816" y="3139977"/>
            <a:ext cx="3976336" cy="26534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Obraz 4" descr="Obraz zawierający ziemia, na wolnym powietrzu, plaża, brudne&#10;&#10;Opis wygenerowany automatycznie">
            <a:extLst>
              <a:ext uri="{FF2B5EF4-FFF2-40B4-BE49-F238E27FC236}">
                <a16:creationId xmlns:a16="http://schemas.microsoft.com/office/drawing/2014/main" id="{88625E4A-36BB-7632-D8B0-B70390EA835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134" t="16319" r="12903" b="2431"/>
          <a:stretch/>
        </p:blipFill>
        <p:spPr>
          <a:xfrm>
            <a:off x="6448849" y="3111603"/>
            <a:ext cx="3648209" cy="26818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DC7542AE-B925-1A08-83CB-4A62CD8AB4B0}"/>
              </a:ext>
            </a:extLst>
          </p:cNvPr>
          <p:cNvSpPr txBox="1"/>
          <p:nvPr/>
        </p:nvSpPr>
        <p:spPr>
          <a:xfrm>
            <a:off x="6448848" y="5761468"/>
            <a:ext cx="3380951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sz="1200" dirty="0"/>
              <a:t>Źródło: </a:t>
            </a:r>
            <a:r>
              <a:rPr lang="pl-PL" sz="1200" dirty="0" err="1"/>
              <a:t>bi.im-g.pl</a:t>
            </a:r>
            <a:endParaRPr lang="pl-PL" sz="1200" dirty="0"/>
          </a:p>
          <a:p>
            <a:endParaRPr lang="pl-PL" sz="1200" dirty="0"/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139FCA52-170B-955E-E45B-BCE38EC3C9E0}"/>
              </a:ext>
            </a:extLst>
          </p:cNvPr>
          <p:cNvSpPr txBox="1"/>
          <p:nvPr/>
        </p:nvSpPr>
        <p:spPr>
          <a:xfrm>
            <a:off x="1761982" y="576146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sz="1200" dirty="0"/>
              <a:t>Źródło: </a:t>
            </a:r>
            <a:r>
              <a:rPr lang="pl-PL" sz="1200" dirty="0" err="1"/>
              <a:t>zpe.gov.pl</a:t>
            </a:r>
            <a:r>
              <a:rPr lang="pl-PL" sz="1200" dirty="0"/>
              <a:t>​</a:t>
            </a:r>
          </a:p>
        </p:txBody>
      </p:sp>
    </p:spTree>
    <p:extLst>
      <p:ext uri="{BB962C8B-B14F-4D97-AF65-F5344CB8AC3E}">
        <p14:creationId xmlns:p14="http://schemas.microsoft.com/office/powerpoint/2010/main" val="19736935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Obraz zawierający tekst, mapa, atlas, diagram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52CAB88D-1762-D3A2-B1DD-193BD1AA46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48"/>
          <a:stretch/>
        </p:blipFill>
        <p:spPr>
          <a:xfrm>
            <a:off x="2285663" y="236449"/>
            <a:ext cx="9109167" cy="58487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497417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ACC1EF-96F3-3BBA-01C1-9E1609CB8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0277" y="453288"/>
            <a:ext cx="9428992" cy="1622462"/>
          </a:xfrm>
        </p:spPr>
        <p:txBody>
          <a:bodyPr/>
          <a:lstStyle/>
          <a:p>
            <a:r>
              <a:rPr lang="pl-PL" sz="4600">
                <a:solidFill>
                  <a:srgbClr val="000000"/>
                </a:solidFill>
                <a:latin typeface="Source Sans Pro"/>
                <a:ea typeface="Calibri"/>
                <a:cs typeface="Calibri"/>
              </a:rPr>
              <a:t>Analiza składu chemicznego wód podziemnych z utworów krasowych</a:t>
            </a:r>
            <a:endParaRPr lang="pl-PL" sz="4600">
              <a:latin typeface="Source Sans Pro"/>
            </a:endParaRPr>
          </a:p>
        </p:txBody>
      </p:sp>
      <p:pic>
        <p:nvPicPr>
          <p:cNvPr id="3" name="Obraz 2" descr="Obraz zawierający jaskinia, Chodzenie po jaskiniach, natura, ubrania&#10;&#10;Zawartość wygenerowana przez AI może być niepoprawna.">
            <a:extLst>
              <a:ext uri="{FF2B5EF4-FFF2-40B4-BE49-F238E27FC236}">
                <a16:creationId xmlns:a16="http://schemas.microsoft.com/office/drawing/2014/main" id="{A277A61E-7196-CB7C-DD7D-9B45D2B853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0569" y="2134891"/>
            <a:ext cx="3045893" cy="40195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Obraz 3" descr="Obraz zawierający ziemia, woda, skała, jaskinia&#10;&#10;Zawartość wygenerowana przez AI może być niepoprawna.">
            <a:extLst>
              <a:ext uri="{FF2B5EF4-FFF2-40B4-BE49-F238E27FC236}">
                <a16:creationId xmlns:a16="http://schemas.microsoft.com/office/drawing/2014/main" id="{89BB41D9-EF43-10C4-9857-A9124235BD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4797" y="2187239"/>
            <a:ext cx="3035745" cy="3913582"/>
          </a:xfrm>
          <a:prstGeom prst="rect">
            <a:avLst/>
          </a:prstGeom>
        </p:spPr>
      </p:pic>
      <p:pic>
        <p:nvPicPr>
          <p:cNvPr id="5" name="Obraz 4" descr="Obraz zawierający na wolnym powietrzu, ubrania, ziemia, obuwie&#10;&#10;Zawartość wygenerowana przez AI może być niepoprawna.">
            <a:extLst>
              <a:ext uri="{FF2B5EF4-FFF2-40B4-BE49-F238E27FC236}">
                <a16:creationId xmlns:a16="http://schemas.microsoft.com/office/drawing/2014/main" id="{E01B6A36-2033-E21F-13EA-AC47BACAAB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686" y="2298723"/>
            <a:ext cx="4468790" cy="33565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026181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A map of a region&#10;&#10;Description automatically generated">
            <a:extLst>
              <a:ext uri="{FF2B5EF4-FFF2-40B4-BE49-F238E27FC236}">
                <a16:creationId xmlns:a16="http://schemas.microsoft.com/office/drawing/2014/main" id="{46DDF50B-CFCD-3081-73A5-34145163E6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3120" y="279387"/>
            <a:ext cx="9342120" cy="57434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60552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0C9AC96-D85D-16F2-A2B5-D108D544D7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600" y="1643297"/>
            <a:ext cx="11497733" cy="1632900"/>
          </a:xfrm>
        </p:spPr>
        <p:txBody>
          <a:bodyPr/>
          <a:lstStyle/>
          <a:p>
            <a:r>
              <a:rPr lang="pl-PL" sz="5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Metodyka badań laboratoryjnych</a:t>
            </a:r>
            <a:br>
              <a:rPr lang="pl-PL" sz="5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endParaRPr lang="pl-PL" dirty="0"/>
          </a:p>
        </p:txBody>
      </p:sp>
      <p:pic>
        <p:nvPicPr>
          <p:cNvPr id="3" name="Obraz 2" descr="Obraz zawierający tekst, zrzut ekranu, Czcionka&#10;&#10;Opis wygenerowany automatycznie">
            <a:extLst>
              <a:ext uri="{FF2B5EF4-FFF2-40B4-BE49-F238E27FC236}">
                <a16:creationId xmlns:a16="http://schemas.microsoft.com/office/drawing/2014/main" id="{F3570D3A-2425-F7B7-7B5A-1DE6AB4BEE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207" y="246886"/>
            <a:ext cx="5310624" cy="1059917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EC003B39-0278-F62C-5730-5CC069BF4B98}"/>
              </a:ext>
            </a:extLst>
          </p:cNvPr>
          <p:cNvSpPr txBox="1"/>
          <p:nvPr/>
        </p:nvSpPr>
        <p:spPr>
          <a:xfrm>
            <a:off x="1325010" y="2677038"/>
            <a:ext cx="4140899" cy="281371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2000" dirty="0">
                <a:latin typeface="Source Sans Pro"/>
                <a:ea typeface="Source Sans Pro"/>
              </a:rPr>
              <a:t>Metody klasyczne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2000" dirty="0">
                <a:latin typeface="Source Sans Pro"/>
                <a:ea typeface="Source Sans Pro"/>
              </a:rPr>
              <a:t>Metody miareczkowe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2000" dirty="0">
                <a:latin typeface="Source Sans Pro"/>
                <a:ea typeface="Source Sans Pro"/>
              </a:rPr>
              <a:t>ICP-OES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l-PL" sz="2000" dirty="0">
              <a:latin typeface="Source Sans Pro"/>
              <a:ea typeface="Source Sans Pro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2000" dirty="0">
                <a:latin typeface="Source Sans Pro"/>
                <a:ea typeface="Source Sans Pro"/>
              </a:rPr>
              <a:t>ICP-MS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l-PL" sz="20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75011E66-80BA-DABB-0809-50AD5F51E28D}"/>
              </a:ext>
            </a:extLst>
          </p:cNvPr>
          <p:cNvSpPr txBox="1"/>
          <p:nvPr/>
        </p:nvSpPr>
        <p:spPr>
          <a:xfrm>
            <a:off x="1600709" y="4017550"/>
            <a:ext cx="4259274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b="0" i="0" dirty="0">
                <a:solidFill>
                  <a:schemeClr val="bg2">
                    <a:lumMod val="50000"/>
                  </a:schemeClr>
                </a:solidFill>
                <a:effectLst/>
              </a:rPr>
              <a:t>Inductively Coupled Plasma Optical Emission </a:t>
            </a:r>
            <a:r>
              <a:rPr lang="en-US" sz="1400" dirty="0">
                <a:solidFill>
                  <a:schemeClr val="bg2">
                    <a:lumMod val="50000"/>
                  </a:schemeClr>
                </a:solidFill>
              </a:rPr>
              <a:t>Spectrometry</a:t>
            </a:r>
            <a:endParaRPr lang="pl-PL" sz="1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4D997994-8467-0EE6-22FB-493C57260E6D}"/>
              </a:ext>
            </a:extLst>
          </p:cNvPr>
          <p:cNvSpPr txBox="1"/>
          <p:nvPr/>
        </p:nvSpPr>
        <p:spPr>
          <a:xfrm>
            <a:off x="1634576" y="4877264"/>
            <a:ext cx="44614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2">
                    <a:lumMod val="50000"/>
                  </a:schemeClr>
                </a:solidFill>
              </a:rPr>
              <a:t>Inductively Coupled Plasma Mass Spectrometry</a:t>
            </a:r>
            <a:endParaRPr lang="pl-PL" sz="14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8B96E327-A3C7-4828-F348-8A01A763BB3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91" r="18083"/>
          <a:stretch/>
        </p:blipFill>
        <p:spPr bwMode="auto">
          <a:xfrm>
            <a:off x="7526831" y="2459747"/>
            <a:ext cx="3149600" cy="3332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pole tekstowe 9">
            <a:extLst>
              <a:ext uri="{FF2B5EF4-FFF2-40B4-BE49-F238E27FC236}">
                <a16:creationId xmlns:a16="http://schemas.microsoft.com/office/drawing/2014/main" id="{F9607D07-E684-F8EB-D26B-69C6908AE673}"/>
              </a:ext>
            </a:extLst>
          </p:cNvPr>
          <p:cNvSpPr txBox="1"/>
          <p:nvPr/>
        </p:nvSpPr>
        <p:spPr>
          <a:xfrm>
            <a:off x="7696207" y="5792554"/>
            <a:ext cx="36517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/>
              <a:t>https://labkhgi.agh.edu.pl/analizy-fizykochemiczne/</a:t>
            </a:r>
          </a:p>
        </p:txBody>
      </p:sp>
    </p:spTree>
    <p:extLst>
      <p:ext uri="{BB962C8B-B14F-4D97-AF65-F5344CB8AC3E}">
        <p14:creationId xmlns:p14="http://schemas.microsoft.com/office/powerpoint/2010/main" val="28417645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3EEE140-812A-0306-68F0-ECBE7E4416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9163" y="901206"/>
            <a:ext cx="7413671" cy="1632900"/>
          </a:xfrm>
        </p:spPr>
        <p:txBody>
          <a:bodyPr/>
          <a:lstStyle/>
          <a:p>
            <a:r>
              <a:rPr lang="pl-PL" dirty="0"/>
              <a:t>Analiza składu chemicznego</a:t>
            </a:r>
          </a:p>
        </p:txBody>
      </p:sp>
      <p:pic>
        <p:nvPicPr>
          <p:cNvPr id="3" name="Obraz 2" descr="Obraz zawierający diagram, linia, Wykres, tekst&#10;&#10;Opis wygenerowany automatycznie">
            <a:extLst>
              <a:ext uri="{FF2B5EF4-FFF2-40B4-BE49-F238E27FC236}">
                <a16:creationId xmlns:a16="http://schemas.microsoft.com/office/drawing/2014/main" id="{37B66F97-8F01-1CEA-CB38-BFB623E0E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5"/>
          <a:stretch/>
        </p:blipFill>
        <p:spPr>
          <a:xfrm>
            <a:off x="348243" y="2003610"/>
            <a:ext cx="11495509" cy="3845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9537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 descr="Obraz zawierający tekst, zrzut ekranu, numer, Czcionka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FBC180FB-FE92-2E8D-4D9E-8F20570BD5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76" y="1879601"/>
            <a:ext cx="11938247" cy="37605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912222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 descr="Obraz zawierający tekst, zrzut ekranu, numer, Czcionka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B2551F92-97B3-5906-598F-F36004ACB6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058" y="1362950"/>
            <a:ext cx="11979884" cy="2875170"/>
          </a:xfrm>
          <a:prstGeom prst="rect">
            <a:avLst/>
          </a:prstGeom>
          <a:noFill/>
        </p:spPr>
      </p:pic>
      <p:sp>
        <p:nvSpPr>
          <p:cNvPr id="13" name="pole tekstowe 12">
            <a:extLst>
              <a:ext uri="{FF2B5EF4-FFF2-40B4-BE49-F238E27FC236}">
                <a16:creationId xmlns:a16="http://schemas.microsoft.com/office/drawing/2014/main" id="{77AD1ED8-0CAE-4279-1847-4F17EEBA92DF}"/>
              </a:ext>
            </a:extLst>
          </p:cNvPr>
          <p:cNvSpPr txBox="1"/>
          <p:nvPr/>
        </p:nvSpPr>
        <p:spPr>
          <a:xfrm>
            <a:off x="5688979" y="4335423"/>
            <a:ext cx="5765131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sz="2000" dirty="0"/>
              <a:t>Klasa 1 - wody o bardzo dobrej jakości</a:t>
            </a:r>
          </a:p>
        </p:txBody>
      </p:sp>
      <p:sp>
        <p:nvSpPr>
          <p:cNvPr id="14" name="pole tekstowe 13">
            <a:extLst>
              <a:ext uri="{FF2B5EF4-FFF2-40B4-BE49-F238E27FC236}">
                <a16:creationId xmlns:a16="http://schemas.microsoft.com/office/drawing/2014/main" id="{493F50D5-2234-341A-399E-225D7073E7AD}"/>
              </a:ext>
            </a:extLst>
          </p:cNvPr>
          <p:cNvSpPr txBox="1"/>
          <p:nvPr/>
        </p:nvSpPr>
        <p:spPr>
          <a:xfrm>
            <a:off x="5688979" y="4722596"/>
            <a:ext cx="4596063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sz="2000" dirty="0"/>
              <a:t>Klasa 2 - wody dobrej jakości </a:t>
            </a:r>
          </a:p>
        </p:txBody>
      </p:sp>
      <p:sp>
        <p:nvSpPr>
          <p:cNvPr id="16" name="pole tekstowe 15">
            <a:extLst>
              <a:ext uri="{FF2B5EF4-FFF2-40B4-BE49-F238E27FC236}">
                <a16:creationId xmlns:a16="http://schemas.microsoft.com/office/drawing/2014/main" id="{56DF6764-24DB-84A3-ED02-C2FD53AD463B}"/>
              </a:ext>
            </a:extLst>
          </p:cNvPr>
          <p:cNvSpPr txBox="1"/>
          <p:nvPr/>
        </p:nvSpPr>
        <p:spPr>
          <a:xfrm>
            <a:off x="5688979" y="5098916"/>
            <a:ext cx="4369470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sz="2000" dirty="0"/>
              <a:t>Klasa 3 - wody zadawalającej jakości</a:t>
            </a:r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2C38B4EE-F463-82AF-0446-B205AA94229E}"/>
              </a:ext>
            </a:extLst>
          </p:cNvPr>
          <p:cNvSpPr txBox="1"/>
          <p:nvPr/>
        </p:nvSpPr>
        <p:spPr>
          <a:xfrm>
            <a:off x="5688979" y="5462299"/>
            <a:ext cx="5276491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sz="2000" dirty="0"/>
              <a:t>Klasa 4 – wody niezadawalającej jakości</a:t>
            </a:r>
          </a:p>
        </p:txBody>
      </p:sp>
      <p:sp>
        <p:nvSpPr>
          <p:cNvPr id="18" name="pole tekstowe 17">
            <a:extLst>
              <a:ext uri="{FF2B5EF4-FFF2-40B4-BE49-F238E27FC236}">
                <a16:creationId xmlns:a16="http://schemas.microsoft.com/office/drawing/2014/main" id="{E13E0C76-9DD1-DEA3-A557-AE3A2E559B96}"/>
              </a:ext>
            </a:extLst>
          </p:cNvPr>
          <p:cNvSpPr txBox="1"/>
          <p:nvPr/>
        </p:nvSpPr>
        <p:spPr>
          <a:xfrm>
            <a:off x="5688979" y="5801892"/>
            <a:ext cx="3799975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sz="2000" dirty="0"/>
              <a:t>Klasa 5 – wody złej jakości</a:t>
            </a:r>
          </a:p>
        </p:txBody>
      </p:sp>
      <p:sp>
        <p:nvSpPr>
          <p:cNvPr id="19" name="Prostokąt 18">
            <a:extLst>
              <a:ext uri="{FF2B5EF4-FFF2-40B4-BE49-F238E27FC236}">
                <a16:creationId xmlns:a16="http://schemas.microsoft.com/office/drawing/2014/main" id="{1376B73F-99A2-E95F-3AD0-BD0526066164}"/>
              </a:ext>
            </a:extLst>
          </p:cNvPr>
          <p:cNvSpPr/>
          <p:nvPr/>
        </p:nvSpPr>
        <p:spPr>
          <a:xfrm>
            <a:off x="5398216" y="4416112"/>
            <a:ext cx="290763" cy="290763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0" name="Prostokąt 19">
            <a:extLst>
              <a:ext uri="{FF2B5EF4-FFF2-40B4-BE49-F238E27FC236}">
                <a16:creationId xmlns:a16="http://schemas.microsoft.com/office/drawing/2014/main" id="{6560E2D3-26A3-A5DB-31B2-FC27E740C359}"/>
              </a:ext>
            </a:extLst>
          </p:cNvPr>
          <p:cNvSpPr/>
          <p:nvPr/>
        </p:nvSpPr>
        <p:spPr>
          <a:xfrm>
            <a:off x="5398215" y="4751254"/>
            <a:ext cx="290763" cy="2907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1" name="Prostokąt 20">
            <a:extLst>
              <a:ext uri="{FF2B5EF4-FFF2-40B4-BE49-F238E27FC236}">
                <a16:creationId xmlns:a16="http://schemas.microsoft.com/office/drawing/2014/main" id="{680A4F84-080E-52C3-6191-70D177B0DD8C}"/>
              </a:ext>
            </a:extLst>
          </p:cNvPr>
          <p:cNvSpPr/>
          <p:nvPr/>
        </p:nvSpPr>
        <p:spPr>
          <a:xfrm>
            <a:off x="5398214" y="5126437"/>
            <a:ext cx="290763" cy="290763"/>
          </a:xfrm>
          <a:prstGeom prst="rect">
            <a:avLst/>
          </a:prstGeom>
          <a:solidFill>
            <a:srgbClr val="FADE8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2" name="Prostokąt 21">
            <a:extLst>
              <a:ext uri="{FF2B5EF4-FFF2-40B4-BE49-F238E27FC236}">
                <a16:creationId xmlns:a16="http://schemas.microsoft.com/office/drawing/2014/main" id="{0D1A3CB5-FAF1-7C26-0246-FBADA3CFB981}"/>
              </a:ext>
            </a:extLst>
          </p:cNvPr>
          <p:cNvSpPr/>
          <p:nvPr/>
        </p:nvSpPr>
        <p:spPr>
          <a:xfrm>
            <a:off x="5398213" y="5478468"/>
            <a:ext cx="290763" cy="29076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3" name="Prostokąt 22">
            <a:extLst>
              <a:ext uri="{FF2B5EF4-FFF2-40B4-BE49-F238E27FC236}">
                <a16:creationId xmlns:a16="http://schemas.microsoft.com/office/drawing/2014/main" id="{69D73D26-7FB6-6660-D550-37597211EC58}"/>
              </a:ext>
            </a:extLst>
          </p:cNvPr>
          <p:cNvSpPr/>
          <p:nvPr/>
        </p:nvSpPr>
        <p:spPr>
          <a:xfrm>
            <a:off x="5398213" y="5834230"/>
            <a:ext cx="290763" cy="290763"/>
          </a:xfrm>
          <a:prstGeom prst="rect">
            <a:avLst/>
          </a:prstGeom>
          <a:solidFill>
            <a:srgbClr val="F5AEA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53987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C6B0D296-F6C9-1E75-AF29-D86E5F3915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4267" y="105508"/>
            <a:ext cx="8985233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0354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55D6E1DA-6440-FD8C-3A3F-A27B05EABFB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8013"/>
          <a:stretch/>
        </p:blipFill>
        <p:spPr>
          <a:xfrm>
            <a:off x="417931" y="1755976"/>
            <a:ext cx="11356138" cy="3831951"/>
          </a:xfrm>
          <a:prstGeom prst="rect">
            <a:avLst/>
          </a:prstGeom>
        </p:spPr>
      </p:pic>
      <p:pic>
        <p:nvPicPr>
          <p:cNvPr id="6" name="Obraz 5" descr="Obraz zawierający tekst, Czcionka, przewodnik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D2E3D8A5-EB6E-B83B-2146-1BD0961A33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79638" y="5440350"/>
            <a:ext cx="2476500" cy="622300"/>
          </a:xfrm>
          <a:prstGeom prst="rect">
            <a:avLst/>
          </a:prstGeom>
        </p:spPr>
      </p:pic>
      <p:sp>
        <p:nvSpPr>
          <p:cNvPr id="7" name="Tytuł 1">
            <a:extLst>
              <a:ext uri="{FF2B5EF4-FFF2-40B4-BE49-F238E27FC236}">
                <a16:creationId xmlns:a16="http://schemas.microsoft.com/office/drawing/2014/main" id="{F82B292C-9446-2CAD-F4E4-DF46477EA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1200" y="350313"/>
            <a:ext cx="7090800" cy="1632900"/>
          </a:xfrm>
        </p:spPr>
        <p:txBody>
          <a:bodyPr/>
          <a:lstStyle/>
          <a:p>
            <a:r>
              <a:rPr lang="pl-PL" dirty="0">
                <a:latin typeface="Source Sans Pro" panose="020B0503030403020204" pitchFamily="34" charset="0"/>
                <a:ea typeface="Source Sans Pro" panose="020B0503030403020204" pitchFamily="34" charset="0"/>
              </a:rPr>
              <a:t>PFAS</a:t>
            </a:r>
          </a:p>
        </p:txBody>
      </p:sp>
    </p:spTree>
    <p:extLst>
      <p:ext uri="{BB962C8B-B14F-4D97-AF65-F5344CB8AC3E}">
        <p14:creationId xmlns:p14="http://schemas.microsoft.com/office/powerpoint/2010/main" val="26158370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0"/>
          <p:cNvSpPr txBox="1">
            <a:spLocks noGrp="1"/>
          </p:cNvSpPr>
          <p:nvPr>
            <p:ph type="title"/>
          </p:nvPr>
        </p:nvSpPr>
        <p:spPr>
          <a:xfrm>
            <a:off x="930331" y="1241513"/>
            <a:ext cx="9529198" cy="7719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/>
            <a:r>
              <a:rPr lang="pl-PL" dirty="0">
                <a:latin typeface="Source Sans Pro" panose="020B0503030403020204" pitchFamily="34" charset="0"/>
                <a:ea typeface="Source Sans Pro" panose="020B0503030403020204" pitchFamily="34" charset="0"/>
              </a:rPr>
              <a:t>Zapraszamy do kontaktu</a:t>
            </a:r>
            <a:br>
              <a:rPr lang="pl-PL" dirty="0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endParaRPr lang="pl-PL" sz="4400" b="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6C765EDB-83AA-10F2-D440-136E0B5828F9}"/>
              </a:ext>
            </a:extLst>
          </p:cNvPr>
          <p:cNvSpPr txBox="1"/>
          <p:nvPr/>
        </p:nvSpPr>
        <p:spPr>
          <a:xfrm>
            <a:off x="3158261" y="2191976"/>
            <a:ext cx="8533636" cy="310854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b="1" u="sng">
                <a:solidFill>
                  <a:schemeClr val="tx1"/>
                </a:solidFill>
                <a:latin typeface="Arial"/>
                <a:cs typeface="Arial"/>
              </a:rPr>
              <a:t>@agh.hydro</a:t>
            </a:r>
          </a:p>
          <a:p>
            <a:endParaRPr lang="pl-PL" sz="2400" b="1" u="sng">
              <a:solidFill>
                <a:schemeClr val="tx1"/>
              </a:solidFill>
              <a:hlinkClick r:id="rId3" invalidUrl="http://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r>
              <a:rPr lang="pl-PL" b="1" u="sng">
                <a:solidFill>
                  <a:schemeClr val="tx1"/>
                </a:solidFill>
                <a:latin typeface="Arial"/>
                <a:cs typeface="Arial"/>
              </a:rPr>
              <a:t>@kn_hydro</a:t>
            </a:r>
            <a:endParaRPr lang="pl-PL" b="1" u="sng">
              <a:solidFill>
                <a:schemeClr val="tx1"/>
              </a:solidFill>
            </a:endParaRPr>
          </a:p>
          <a:p>
            <a:endParaRPr lang="pl-PL" sz="2400" b="1" dirty="0">
              <a:solidFill>
                <a:schemeClr val="tx1"/>
              </a:solidFill>
              <a:hlinkClick r:id="rId4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r>
              <a:rPr lang="pl-PL" sz="2400" b="1">
                <a:solidFill>
                  <a:schemeClr val="tx1"/>
                </a:solidFill>
                <a:latin typeface="Arial"/>
                <a:cs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hydro@agh.edu.pl</a:t>
            </a:r>
            <a:endParaRPr lang="pl-PL" sz="2400" b="1">
              <a:solidFill>
                <a:schemeClr val="tx1"/>
              </a:solidFill>
              <a:latin typeface="Arial"/>
              <a:cs typeface="Arial"/>
            </a:endParaRPr>
          </a:p>
          <a:p>
            <a:endParaRPr lang="pl-PL" sz="2400" b="1" dirty="0">
              <a:solidFill>
                <a:schemeClr val="tx1"/>
              </a:solidFill>
            </a:endParaRPr>
          </a:p>
          <a:p>
            <a:r>
              <a:rPr lang="pl-PL" sz="2400" b="1" u="sng">
                <a:solidFill>
                  <a:schemeClr val="tx1"/>
                </a:solidFill>
                <a:latin typeface="Arial"/>
                <a:cs typeface="Arial"/>
              </a:rPr>
              <a:t>student.agh.edu.pl/~hydro/</a:t>
            </a:r>
          </a:p>
          <a:p>
            <a:endParaRPr lang="pl-PL" sz="2400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Facebook – Wikipedia, wolna encyklopedia">
            <a:extLst>
              <a:ext uri="{FF2B5EF4-FFF2-40B4-BE49-F238E27FC236}">
                <a16:creationId xmlns:a16="http://schemas.microsoft.com/office/drawing/2014/main" id="{C71016CB-43AD-3586-4829-466A606900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7896" y="2135214"/>
            <a:ext cx="612000" cy="6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D431BC7E-206D-E698-19B7-9A0BD01A30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008" y="2914360"/>
            <a:ext cx="612000" cy="6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940DBB0F-A8B5-D5FC-C5FE-E47DCF5491D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50393" y="3740695"/>
            <a:ext cx="555615" cy="39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" name="Obraz 21">
            <a:extLst>
              <a:ext uri="{FF2B5EF4-FFF2-40B4-BE49-F238E27FC236}">
                <a16:creationId xmlns:a16="http://schemas.microsoft.com/office/drawing/2014/main" id="{5A114D0F-D07D-752E-6CC8-5ECD80050A3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2394008" y="4380126"/>
            <a:ext cx="612000" cy="612000"/>
          </a:xfrm>
          <a:prstGeom prst="rect">
            <a:avLst/>
          </a:prstGeom>
        </p:spPr>
      </p:pic>
      <p:pic>
        <p:nvPicPr>
          <p:cNvPr id="3" name="Obraz 2" descr="Obraz zawierający Grafika, projekt graficzny, Czcionka, zrzut ekranu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58231316-DC1A-12B3-D055-8F1E1E1A24C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13441" y="5082988"/>
            <a:ext cx="4053482" cy="1033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2124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DA4C7069-B6AF-B9FC-E564-4310AD4A5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0170" y="660879"/>
            <a:ext cx="4051659" cy="1632900"/>
          </a:xfrm>
        </p:spPr>
        <p:txBody>
          <a:bodyPr/>
          <a:lstStyle/>
          <a:p>
            <a:r>
              <a:rPr lang="pl-PL" dirty="0">
                <a:latin typeface="Source Sans Pro" panose="020B0503030403020204" pitchFamily="34" charset="0"/>
                <a:ea typeface="Source Sans Pro" panose="020B0503030403020204" pitchFamily="34" charset="0"/>
              </a:rPr>
              <a:t>Metale ciężkie</a:t>
            </a: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1A57F464-777F-6E4A-C204-0BDF53DDE2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3394" y="4627461"/>
            <a:ext cx="7543827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pl-PL" altLang="pl-PL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Źródła zanieczyszczenia: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pl-PL" altLang="pl-PL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naturalne: </a:t>
            </a: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erozja skał, wybuchy wulkanów,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pl-PL" altLang="pl-PL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antropogeniczne: </a:t>
            </a:r>
            <a:r>
              <a:rPr kumimoji="0" lang="pl-PL" altLang="pl-P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przemysł metalurgiczny, ścieki komunalne i przemysłowe, ruch samochodowy</a:t>
            </a:r>
          </a:p>
        </p:txBody>
      </p:sp>
      <p:pic>
        <p:nvPicPr>
          <p:cNvPr id="1027" name="Picture 3" descr="Collagen Peptides &amp; Heavy Metals: What You Need to Know">
            <a:extLst>
              <a:ext uri="{FF2B5EF4-FFF2-40B4-BE49-F238E27FC236}">
                <a16:creationId xmlns:a16="http://schemas.microsoft.com/office/drawing/2014/main" id="{A5969EC3-41C4-6B72-3DD7-530104FF0AF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87" b="22106"/>
          <a:stretch/>
        </p:blipFill>
        <p:spPr bwMode="auto">
          <a:xfrm>
            <a:off x="308111" y="1944813"/>
            <a:ext cx="11575778" cy="2619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id="{5E1FE4FF-7107-33F7-584B-69BD50573C9B}"/>
              </a:ext>
            </a:extLst>
          </p:cNvPr>
          <p:cNvSpPr txBox="1"/>
          <p:nvPr/>
        </p:nvSpPr>
        <p:spPr>
          <a:xfrm>
            <a:off x="9619880" y="4627461"/>
            <a:ext cx="20697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200" dirty="0"/>
              <a:t>Źródło: cbsupplements.com</a:t>
            </a:r>
          </a:p>
        </p:txBody>
      </p:sp>
    </p:spTree>
    <p:extLst>
      <p:ext uri="{BB962C8B-B14F-4D97-AF65-F5344CB8AC3E}">
        <p14:creationId xmlns:p14="http://schemas.microsoft.com/office/powerpoint/2010/main" val="13866723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C779E5C-C36B-3E70-1307-CF427B5F07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0600" y="411125"/>
            <a:ext cx="7090800" cy="1632900"/>
          </a:xfrm>
        </p:spPr>
        <p:txBody>
          <a:bodyPr/>
          <a:lstStyle/>
          <a:p>
            <a:r>
              <a:rPr lang="pl-PL" dirty="0">
                <a:latin typeface="Source Sans Pro" panose="020B0503030403020204" pitchFamily="34" charset="0"/>
                <a:ea typeface="Source Sans Pro" panose="020B0503030403020204" pitchFamily="34" charset="0"/>
              </a:rPr>
              <a:t>Toksyczne związki organiczne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79A95D69-1A4D-D894-A0C3-CFAF2464BFE6}"/>
              </a:ext>
            </a:extLst>
          </p:cNvPr>
          <p:cNvSpPr txBox="1"/>
          <p:nvPr/>
        </p:nvSpPr>
        <p:spPr>
          <a:xfrm>
            <a:off x="493734" y="2142073"/>
            <a:ext cx="7090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400" b="1" dirty="0"/>
              <a:t>Barwniki organiczne </a:t>
            </a:r>
            <a:r>
              <a:rPr lang="pl-PL" sz="2400" dirty="0"/>
              <a:t>– stosowane w wielu gałęziach przemysłu, nadają materiałom intensywne i trwałe kolory,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400" b="1" dirty="0"/>
              <a:t>Fenole </a:t>
            </a:r>
            <a:r>
              <a:rPr lang="pl-PL" sz="2400" dirty="0"/>
              <a:t>– stosowane w produkcji tworzyw sztucznych, środków dezynfekujących oraz w syntezie chemicznej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400" b="1" dirty="0"/>
              <a:t>Związki ropopochodne </a:t>
            </a:r>
            <a:r>
              <a:rPr lang="pl-PL" sz="2400" dirty="0"/>
              <a:t>- pochodzą z produktów naftowych, takich jak benzyna, olej napędowy, smary i rozpuszczalniki.</a:t>
            </a:r>
          </a:p>
        </p:txBody>
      </p:sp>
      <p:pic>
        <p:nvPicPr>
          <p:cNvPr id="3074" name="Picture 2" descr="Pigmenty organiczne - rynekfarb.pl">
            <a:extLst>
              <a:ext uri="{FF2B5EF4-FFF2-40B4-BE49-F238E27FC236}">
                <a16:creationId xmlns:a16="http://schemas.microsoft.com/office/drawing/2014/main" id="{330D4A61-653B-8CAF-BC10-F8E672B5FE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3113" y="1002986"/>
            <a:ext cx="3419952" cy="22781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Płynny skarb czy niebezpieczeństwo? Dowiedz się więcej o ropie naftowej |  Grupa PCC">
            <a:extLst>
              <a:ext uri="{FF2B5EF4-FFF2-40B4-BE49-F238E27FC236}">
                <a16:creationId xmlns:a16="http://schemas.microsoft.com/office/drawing/2014/main" id="{B8D326F2-924F-1D02-A86C-9EED18CE29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5806" y="3639694"/>
            <a:ext cx="3417259" cy="22781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2B58C98A-E425-0BF3-81AB-B4F7834362A1}"/>
              </a:ext>
            </a:extLst>
          </p:cNvPr>
          <p:cNvSpPr txBox="1"/>
          <p:nvPr/>
        </p:nvSpPr>
        <p:spPr>
          <a:xfrm>
            <a:off x="7773113" y="3264647"/>
            <a:ext cx="15071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200" dirty="0"/>
              <a:t>Źródło: </a:t>
            </a:r>
            <a:r>
              <a:rPr lang="pl-PL" sz="1200" dirty="0" err="1"/>
              <a:t>rynekfarb.pl</a:t>
            </a:r>
            <a:endParaRPr lang="pl-PL" sz="1200" dirty="0"/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496B5057-7356-C60F-0277-D0B754D0ADB4}"/>
              </a:ext>
            </a:extLst>
          </p:cNvPr>
          <p:cNvSpPr txBox="1"/>
          <p:nvPr/>
        </p:nvSpPr>
        <p:spPr>
          <a:xfrm>
            <a:off x="7773113" y="5803307"/>
            <a:ext cx="11913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200" dirty="0"/>
              <a:t>Źródło: pcc.eu</a:t>
            </a:r>
          </a:p>
        </p:txBody>
      </p:sp>
    </p:spTree>
    <p:extLst>
      <p:ext uri="{BB962C8B-B14F-4D97-AF65-F5344CB8AC3E}">
        <p14:creationId xmlns:p14="http://schemas.microsoft.com/office/powerpoint/2010/main" val="13423284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E05EEB5-BCD8-1023-C8A9-A84C9D349F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3708" y="530214"/>
            <a:ext cx="7090800" cy="1632900"/>
          </a:xfrm>
        </p:spPr>
        <p:txBody>
          <a:bodyPr/>
          <a:lstStyle/>
          <a:p>
            <a:r>
              <a:rPr lang="pl-PL" dirty="0">
                <a:latin typeface="Source Sans Pro" panose="020B0503030403020204" pitchFamily="34" charset="0"/>
                <a:ea typeface="Source Sans Pro" panose="020B0503030403020204" pitchFamily="34" charset="0"/>
              </a:rPr>
              <a:t>Pestycydy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89864F70-1BFE-815C-5772-169BE633286D}"/>
              </a:ext>
            </a:extLst>
          </p:cNvPr>
          <p:cNvSpPr txBox="1"/>
          <p:nvPr/>
        </p:nvSpPr>
        <p:spPr>
          <a:xfrm>
            <a:off x="5709797" y="1874728"/>
            <a:ext cx="6037285" cy="31085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pl-PL" sz="2400" dirty="0"/>
              <a:t>Substancje chemiczne stosowane do zwalczania szkodników, chorób oraz chwastów.</a:t>
            </a:r>
          </a:p>
          <a:p>
            <a:r>
              <a:rPr lang="pl-PL" sz="2400" dirty="0"/>
              <a:t>Stanowią zagrożenie dla środowiska, ze względu na cechy takie jak: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400" dirty="0"/>
              <a:t>toksyczność,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400" dirty="0"/>
              <a:t>zdolność do bioakumulacji,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400" dirty="0"/>
              <a:t>długotrwałe działanie.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94DEB60B-76BF-9ECB-C91E-A71A6553F7F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771" r="11671"/>
          <a:stretch/>
        </p:blipFill>
        <p:spPr>
          <a:xfrm>
            <a:off x="486494" y="1499064"/>
            <a:ext cx="4605067" cy="43027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F1CD23C2-7DE0-CA3A-A923-C062373E3170}"/>
              </a:ext>
            </a:extLst>
          </p:cNvPr>
          <p:cNvSpPr txBox="1"/>
          <p:nvPr/>
        </p:nvSpPr>
        <p:spPr>
          <a:xfrm>
            <a:off x="779414" y="5801779"/>
            <a:ext cx="11657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200" dirty="0"/>
              <a:t>Źródło: </a:t>
            </a:r>
            <a:r>
              <a:rPr lang="pl-PL" sz="1200" dirty="0" err="1"/>
              <a:t>pfhb.pl</a:t>
            </a:r>
            <a:endParaRPr lang="pl-PL" sz="1200" dirty="0"/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CC6B9C20-AEA4-5C44-36D2-3FCD98BE0830}"/>
              </a:ext>
            </a:extLst>
          </p:cNvPr>
          <p:cNvSpPr txBox="1"/>
          <p:nvPr/>
        </p:nvSpPr>
        <p:spPr>
          <a:xfrm>
            <a:off x="2240784" y="5801779"/>
            <a:ext cx="16081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200" dirty="0"/>
              <a:t>Źródło: </a:t>
            </a:r>
            <a:r>
              <a:rPr lang="pl-PL" sz="1200" dirty="0" err="1"/>
              <a:t>niehs.nih.gov</a:t>
            </a:r>
            <a:endParaRPr lang="pl-PL" sz="1200" dirty="0"/>
          </a:p>
        </p:txBody>
      </p:sp>
    </p:spTree>
    <p:extLst>
      <p:ext uri="{BB962C8B-B14F-4D97-AF65-F5344CB8AC3E}">
        <p14:creationId xmlns:p14="http://schemas.microsoft.com/office/powerpoint/2010/main" val="9963444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le tekstowe 8">
            <a:extLst>
              <a:ext uri="{FF2B5EF4-FFF2-40B4-BE49-F238E27FC236}">
                <a16:creationId xmlns:a16="http://schemas.microsoft.com/office/drawing/2014/main" id="{EC0716A4-61FD-923C-6298-8B508ADF3764}"/>
              </a:ext>
            </a:extLst>
          </p:cNvPr>
          <p:cNvSpPr txBox="1"/>
          <p:nvPr/>
        </p:nvSpPr>
        <p:spPr>
          <a:xfrm>
            <a:off x="391851" y="4260960"/>
            <a:ext cx="88282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l-PL" sz="2400" dirty="0">
              <a:solidFill>
                <a:srgbClr val="212529"/>
              </a:solidFill>
              <a:latin typeface="+mn-lt"/>
            </a:endParaRPr>
          </a:p>
          <a:p>
            <a:endParaRPr lang="pl-PL" sz="2400" dirty="0"/>
          </a:p>
        </p:txBody>
      </p:sp>
      <p:pic>
        <p:nvPicPr>
          <p:cNvPr id="2050" name="Picture 2" descr="rodzaje plastiku infografika">
            <a:extLst>
              <a:ext uri="{FF2B5EF4-FFF2-40B4-BE49-F238E27FC236}">
                <a16:creationId xmlns:a16="http://schemas.microsoft.com/office/drawing/2014/main" id="{78B41B4F-BAB5-AAB8-21F2-A004645AB92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87"/>
          <a:stretch/>
        </p:blipFill>
        <p:spPr bwMode="auto">
          <a:xfrm>
            <a:off x="391851" y="1519518"/>
            <a:ext cx="11421501" cy="4167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id="{8BA2A9D8-D9AC-8692-38D7-3864A878EF98}"/>
              </a:ext>
            </a:extLst>
          </p:cNvPr>
          <p:cNvSpPr txBox="1"/>
          <p:nvPr/>
        </p:nvSpPr>
        <p:spPr>
          <a:xfrm>
            <a:off x="9772576" y="5686664"/>
            <a:ext cx="16850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200" dirty="0"/>
              <a:t>Źródło: </a:t>
            </a:r>
            <a:r>
              <a:rPr lang="pl-PL" sz="1200" dirty="0" err="1"/>
              <a:t>eco-progres.pl</a:t>
            </a:r>
            <a:endParaRPr lang="pl-PL" sz="1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6254D9D7-99AF-266A-74DE-E0BAC276C9F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846"/>
          <a:stretch/>
        </p:blipFill>
        <p:spPr>
          <a:xfrm>
            <a:off x="2047022" y="968189"/>
            <a:ext cx="8377536" cy="52585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B91170A0-B6A9-96FC-61D5-74444B547DA1}"/>
              </a:ext>
            </a:extLst>
          </p:cNvPr>
          <p:cNvSpPr txBox="1"/>
          <p:nvPr/>
        </p:nvSpPr>
        <p:spPr>
          <a:xfrm>
            <a:off x="9597393" y="5751311"/>
            <a:ext cx="20104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200"/>
              <a:t>Źródło: EncounterEdu.com</a:t>
            </a:r>
          </a:p>
        </p:txBody>
      </p:sp>
    </p:spTree>
    <p:extLst>
      <p:ext uri="{BB962C8B-B14F-4D97-AF65-F5344CB8AC3E}">
        <p14:creationId xmlns:p14="http://schemas.microsoft.com/office/powerpoint/2010/main" val="40442365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5BA015-E052-6049-8DD0-50F6C9C5B3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8D2F97C-0A6A-D8ED-40FA-D96A4925C9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7639" y="888133"/>
            <a:ext cx="7090800" cy="1632900"/>
          </a:xfrm>
        </p:spPr>
        <p:txBody>
          <a:bodyPr/>
          <a:lstStyle/>
          <a:p>
            <a:r>
              <a:rPr lang="pl-PL" dirty="0">
                <a:latin typeface="Source Sans Pro" panose="020B0503030403020204" pitchFamily="34" charset="0"/>
                <a:ea typeface="Source Sans Pro" panose="020B0503030403020204" pitchFamily="34" charset="0"/>
              </a:rPr>
              <a:t>Farmaceutyki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1039AC16-1763-AC4C-9BCD-EEBB3515B891}"/>
              </a:ext>
            </a:extLst>
          </p:cNvPr>
          <p:cNvSpPr txBox="1"/>
          <p:nvPr/>
        </p:nvSpPr>
        <p:spPr>
          <a:xfrm>
            <a:off x="5576744" y="1969424"/>
            <a:ext cx="6350797" cy="452431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sz="2400" dirty="0"/>
              <a:t>Farmaceutyki wykrywane w wodzie to zazwyczaj niesteroidowe leki przeciwzapalne, antybiotyki, hormony, leki psychotropowe i preparaty przeciwdrgawkowe.</a:t>
            </a:r>
            <a:endParaRPr lang="pl-PL" dirty="0"/>
          </a:p>
          <a:p>
            <a:endParaRPr lang="pl-PL" sz="2400" dirty="0"/>
          </a:p>
          <a:p>
            <a:r>
              <a:rPr lang="pl-PL" sz="2400" dirty="0"/>
              <a:t>Leki akumulowane w ekosystemach, ze względu na wysoką trwałość chemiczną oraz powolny proces rozkładu, stanowią duże obciążenie dla środowiska.</a:t>
            </a:r>
          </a:p>
          <a:p>
            <a:endParaRPr lang="pl-PL" sz="2400" dirty="0"/>
          </a:p>
          <a:p>
            <a:endParaRPr lang="pl-PL" sz="2400" dirty="0"/>
          </a:p>
        </p:txBody>
      </p:sp>
      <p:pic>
        <p:nvPicPr>
          <p:cNvPr id="7" name="Obraz 6" descr="Obraz zawierający Kosmetyka, lek, Lek na receptę, medycyna&#10;&#10;Opis wygenerowany automatycznie">
            <a:extLst>
              <a:ext uri="{FF2B5EF4-FFF2-40B4-BE49-F238E27FC236}">
                <a16:creationId xmlns:a16="http://schemas.microsoft.com/office/drawing/2014/main" id="{F860C483-EEF7-96F5-E8AC-35E0F868DA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549" y="2142074"/>
            <a:ext cx="4609380" cy="3367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BB1ABCD1-ED31-1E01-D566-5F3BC2EF4691}"/>
              </a:ext>
            </a:extLst>
          </p:cNvPr>
          <p:cNvSpPr txBox="1"/>
          <p:nvPr/>
        </p:nvSpPr>
        <p:spPr>
          <a:xfrm>
            <a:off x="730549" y="5692868"/>
            <a:ext cx="3952874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sz="1200" dirty="0"/>
              <a:t>Źródło: </a:t>
            </a:r>
            <a:r>
              <a:rPr lang="pl-PL" sz="1200" dirty="0" err="1"/>
              <a:t>politykazdrowotna.com</a:t>
            </a:r>
            <a:endParaRPr lang="pl-PL" sz="1200" dirty="0"/>
          </a:p>
        </p:txBody>
      </p:sp>
    </p:spTree>
    <p:extLst>
      <p:ext uri="{BB962C8B-B14F-4D97-AF65-F5344CB8AC3E}">
        <p14:creationId xmlns:p14="http://schemas.microsoft.com/office/powerpoint/2010/main" val="2146380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EC485CD-BC7F-0239-D4AA-3906AB2FCD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1200" y="350313"/>
            <a:ext cx="7090800" cy="1632900"/>
          </a:xfrm>
        </p:spPr>
        <p:txBody>
          <a:bodyPr/>
          <a:lstStyle/>
          <a:p>
            <a:r>
              <a:rPr lang="pl-PL" dirty="0">
                <a:latin typeface="Source Sans Pro" panose="020B0503030403020204" pitchFamily="34" charset="0"/>
                <a:ea typeface="Source Sans Pro" panose="020B0503030403020204" pitchFamily="34" charset="0"/>
              </a:rPr>
              <a:t>PFAS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E77322CF-B4C2-6CF6-E5EC-DC00AB9258DC}"/>
              </a:ext>
            </a:extLst>
          </p:cNvPr>
          <p:cNvSpPr txBox="1"/>
          <p:nvPr/>
        </p:nvSpPr>
        <p:spPr>
          <a:xfrm>
            <a:off x="6675037" y="1166763"/>
            <a:ext cx="5369045" cy="609397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sz="2300" b="1" dirty="0"/>
              <a:t>PER - </a:t>
            </a:r>
            <a:r>
              <a:rPr lang="pl-PL" sz="2300" b="1" dirty="0" err="1"/>
              <a:t>fluoroalkilowe</a:t>
            </a:r>
            <a:r>
              <a:rPr lang="pl-PL" sz="2300" b="1" dirty="0"/>
              <a:t> węglowodory </a:t>
            </a:r>
          </a:p>
          <a:p>
            <a:r>
              <a:rPr lang="pl-PL" sz="2300" b="1" dirty="0"/>
              <a:t>POLI - </a:t>
            </a:r>
            <a:r>
              <a:rPr lang="pl-PL" sz="2300" b="1" dirty="0" err="1"/>
              <a:t>fluoroalkilowe</a:t>
            </a:r>
            <a:r>
              <a:rPr lang="pl-PL" sz="2300" b="1" dirty="0"/>
              <a:t> węglowodory</a:t>
            </a:r>
            <a:br>
              <a:rPr lang="pl-PL" sz="2400" dirty="0"/>
            </a:br>
            <a:endParaRPr lang="pl-PL" sz="1200" dirty="0"/>
          </a:p>
          <a:p>
            <a:r>
              <a:rPr lang="pl-PL" sz="2000" dirty="0"/>
              <a:t>Stosowane w: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000" dirty="0"/>
              <a:t>piany gaśnicze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000" dirty="0"/>
              <a:t>powłoki nieprzywierające (TEFLON) stosowane w gastronomii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000" dirty="0"/>
              <a:t>narzędzia chirurgiczne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000" dirty="0"/>
              <a:t>tkaniny wodoodporne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000" dirty="0"/>
              <a:t>kosmetyki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000" dirty="0"/>
              <a:t>nici dentystyczne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000" dirty="0"/>
              <a:t>drukarki 3D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000" dirty="0"/>
              <a:t>opakowania fast-food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000" dirty="0"/>
              <a:t>kompozyty budowlane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000" dirty="0"/>
              <a:t>farby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000" dirty="0"/>
              <a:t>…</a:t>
            </a:r>
          </a:p>
          <a:p>
            <a:endParaRPr lang="pl-PL" sz="2400" dirty="0"/>
          </a:p>
          <a:p>
            <a:endParaRPr lang="pl-PL" sz="2400" dirty="0"/>
          </a:p>
          <a:p>
            <a:endParaRPr lang="pl-PL" sz="2400" dirty="0"/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6178B78C-BB6F-80E5-B949-7AB4B282A93D}"/>
              </a:ext>
            </a:extLst>
          </p:cNvPr>
          <p:cNvSpPr txBox="1"/>
          <p:nvPr/>
        </p:nvSpPr>
        <p:spPr>
          <a:xfrm>
            <a:off x="2699912" y="6230688"/>
            <a:ext cx="7654414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sz="1200" dirty="0"/>
              <a:t>Źródło: https://www.wsp.com/en-us/insights/2021-reducing-risk-of-toxic-pfas-in-environment</a:t>
            </a:r>
          </a:p>
        </p:txBody>
      </p:sp>
      <p:pic>
        <p:nvPicPr>
          <p:cNvPr id="9" name="Grafika 8">
            <a:extLst>
              <a:ext uri="{FF2B5EF4-FFF2-40B4-BE49-F238E27FC236}">
                <a16:creationId xmlns:a16="http://schemas.microsoft.com/office/drawing/2014/main" id="{DF5ECA7D-8D3F-445D-0B35-5E4671130D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84934" y="1364648"/>
            <a:ext cx="4611066" cy="4697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839337"/>
      </p:ext>
    </p:extLst>
  </p:cSld>
  <p:clrMapOvr>
    <a:masterClrMapping/>
  </p:clrMapOvr>
</p:sld>
</file>

<file path=ppt/theme/theme1.xml><?xml version="1.0" encoding="utf-8"?>
<a:theme xmlns:a="http://schemas.openxmlformats.org/drawingml/2006/main" name="MotywAGH">
  <a:themeElements>
    <a:clrScheme name="Motyw pakietu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otywAGH" id="{94A580BD-CD52-A649-9AFE-EB9C46819D3E}" vid="{116E2E13-0188-834A-AB47-27C16947C117}"/>
    </a:ext>
  </a:extLst>
</a:theme>
</file>

<file path=ppt/theme/theme2.xml><?xml version="1.0" encoding="utf-8"?>
<a:theme xmlns:a="http://schemas.openxmlformats.org/drawingml/2006/main" name="Blank Presentation">
  <a:themeElements>
    <a:clrScheme name="Motyw pakietu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84bae827-43eb-4799-b986-0b4b10c2bedf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FF1B78D5E9E25C4C840B53239D764C24" ma:contentTypeVersion="15" ma:contentTypeDescription="Utwórz nowy dokument." ma:contentTypeScope="" ma:versionID="e92c515cb2ada937bd83e9cff84503c8">
  <xsd:schema xmlns:xsd="http://www.w3.org/2001/XMLSchema" xmlns:xs="http://www.w3.org/2001/XMLSchema" xmlns:p="http://schemas.microsoft.com/office/2006/metadata/properties" xmlns:ns3="84bae827-43eb-4799-b986-0b4b10c2bedf" xmlns:ns4="c8f656d6-3613-40d7-a283-9b9e2fc0b499" targetNamespace="http://schemas.microsoft.com/office/2006/metadata/properties" ma:root="true" ma:fieldsID="2ea261f4371dc72cada012619d1d4aed" ns3:_="" ns4:_="">
    <xsd:import namespace="84bae827-43eb-4799-b986-0b4b10c2bedf"/>
    <xsd:import namespace="c8f656d6-3613-40d7-a283-9b9e2fc0b4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_activity" minOccurs="0"/>
                <xsd:element ref="ns3:MediaServiceObjectDetectorVersions" minOccurs="0"/>
                <xsd:element ref="ns3:MediaServiceSearchProperties" minOccurs="0"/>
                <xsd:element ref="ns3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4bae827-43eb-4799-b986-0b4b10c2bed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activity" ma:index="19" nillable="true" ma:displayName="_activity" ma:hidden="true" ma:internalName="_activity">
      <xsd:simpleType>
        <xsd:restriction base="dms:Note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2" nillable="true" ma:displayName="MediaServiceDateTaken" ma:hidden="true" ma:indexed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f656d6-3613-40d7-a283-9b9e2fc0b49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Udostępniani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Udostępnione dla — szczegóły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krót wskazówki dotyczącej udostępniania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D3594BF-8295-4FB7-BA0E-4E46164970EA}">
  <ds:schemaRefs>
    <ds:schemaRef ds:uri="http://purl.org/dc/elements/1.1/"/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c8f656d6-3613-40d7-a283-9b9e2fc0b499"/>
    <ds:schemaRef ds:uri="84bae827-43eb-4799-b986-0b4b10c2bedf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B82C31B6-DF3A-4251-9057-E854F722B2EA}">
  <ds:schemaRefs>
    <ds:schemaRef ds:uri="84bae827-43eb-4799-b986-0b4b10c2bedf"/>
    <ds:schemaRef ds:uri="c8f656d6-3613-40d7-a283-9b9e2fc0b49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759F809B-497B-462C-BAB8-35A92E26C78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MotywAGH</Template>
  <TotalTime>9885</TotalTime>
  <Words>844</Words>
  <Application>Microsoft Macintosh PowerPoint</Application>
  <PresentationFormat>Panoramiczny</PresentationFormat>
  <Paragraphs>125</Paragraphs>
  <Slides>29</Slides>
  <Notes>12</Notes>
  <HiddenSlides>0</HiddenSlides>
  <MMClips>0</MMClips>
  <ScaleCrop>false</ScaleCrop>
  <HeadingPairs>
    <vt:vector size="6" baseType="variant">
      <vt:variant>
        <vt:lpstr>Używane czcionki</vt:lpstr>
      </vt:variant>
      <vt:variant>
        <vt:i4>6</vt:i4>
      </vt:variant>
      <vt:variant>
        <vt:lpstr>Motyw</vt:lpstr>
      </vt:variant>
      <vt:variant>
        <vt:i4>2</vt:i4>
      </vt:variant>
      <vt:variant>
        <vt:lpstr>Tytuły slajdów</vt:lpstr>
      </vt:variant>
      <vt:variant>
        <vt:i4>29</vt:i4>
      </vt:variant>
    </vt:vector>
  </HeadingPairs>
  <TitlesOfParts>
    <vt:vector size="37" baseType="lpstr">
      <vt:lpstr>Arial</vt:lpstr>
      <vt:lpstr>Calibri</vt:lpstr>
      <vt:lpstr>Calibri Light</vt:lpstr>
      <vt:lpstr>Google Sans</vt:lpstr>
      <vt:lpstr>Kefa</vt:lpstr>
      <vt:lpstr>Source Sans Pro</vt:lpstr>
      <vt:lpstr>MotywAGH</vt:lpstr>
      <vt:lpstr>Blank Presentation</vt:lpstr>
      <vt:lpstr>"Najważniejsze jest niewidoczne dla oczu,  czyli o zanieczyszczeniu wód"</vt:lpstr>
      <vt:lpstr>Zanieczyszczenie wód</vt:lpstr>
      <vt:lpstr>Metale ciężkie</vt:lpstr>
      <vt:lpstr>Toksyczne związki organiczne</vt:lpstr>
      <vt:lpstr>Pestycydy</vt:lpstr>
      <vt:lpstr>Prezentacja programu PowerPoint</vt:lpstr>
      <vt:lpstr>Prezentacja programu PowerPoint</vt:lpstr>
      <vt:lpstr>Farmaceutyki</vt:lpstr>
      <vt:lpstr>PFAS</vt:lpstr>
      <vt:lpstr>PFAS</vt:lpstr>
      <vt:lpstr>Związki endokrynnie czynne</vt:lpstr>
      <vt:lpstr>Prezentacja programu PowerPoint</vt:lpstr>
      <vt:lpstr>Źródła zanieczyszczeń </vt:lpstr>
      <vt:lpstr>Rolnictwo</vt:lpstr>
      <vt:lpstr>Przemysł</vt:lpstr>
      <vt:lpstr>Gospodarka odpadami</vt:lpstr>
      <vt:lpstr>Zanieczyszczenie  wód gruntowych arsenem</vt:lpstr>
      <vt:lpstr>Prezentacja programu PowerPoint</vt:lpstr>
      <vt:lpstr>Prezentacja programu PowerPoint</vt:lpstr>
      <vt:lpstr>Prezentacja programu PowerPoint</vt:lpstr>
      <vt:lpstr>Analiza składu chemicznego wód podziemnych z utworów krasowych</vt:lpstr>
      <vt:lpstr>Prezentacja programu PowerPoint</vt:lpstr>
      <vt:lpstr>Metodyka badań laboratoryjnych </vt:lpstr>
      <vt:lpstr>Analiza składu chemicznego</vt:lpstr>
      <vt:lpstr>Prezentacja programu PowerPoint</vt:lpstr>
      <vt:lpstr>Prezentacja programu PowerPoint</vt:lpstr>
      <vt:lpstr>Prezentacja programu PowerPoint</vt:lpstr>
      <vt:lpstr>PFAS</vt:lpstr>
      <vt:lpstr>Zapraszamy do kontaktu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Małopolska Green Week 2024</dc:title>
  <dc:creator>kw</dc:creator>
  <cp:lastModifiedBy>Marta Kusy</cp:lastModifiedBy>
  <cp:revision>21</cp:revision>
  <dcterms:modified xsi:type="dcterms:W3CDTF">2025-06-11T17:55:55Z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0x010100FF1B78D5E9E25C4C840B53239D764C24</vt:lpwstr>
  </property>
</Properties>
</file>